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4" r:id="rId7"/>
    <p:sldId id="266" r:id="rId8"/>
    <p:sldId id="268" r:id="rId9"/>
    <p:sldId id="270" r:id="rId10"/>
    <p:sldId id="274" r:id="rId11"/>
    <p:sldId id="276" r:id="rId12"/>
    <p:sldId id="273" r:id="rId13"/>
    <p:sldId id="261" r:id="rId14"/>
    <p:sldId id="262" r:id="rId15"/>
    <p:sldId id="277" r:id="rId16"/>
    <p:sldId id="278" r:id="rId17"/>
  </p:sldIdLst>
  <p:sldSz cx="18288000" cy="10287000"/>
  <p:notesSz cx="6858000" cy="9144000"/>
  <p:embeddedFontLst>
    <p:embeddedFont>
      <p:font typeface="Aileron Heavy" panose="020B0604020202020204" charset="0"/>
      <p:regular r:id="rId19"/>
    </p:embeddedFont>
    <p:embeddedFont>
      <p:font typeface="Aileron Regular" panose="020B0604020202020204" charset="0"/>
      <p:regular r:id="rId20"/>
    </p:embeddedFont>
    <p:embeddedFont>
      <p:font typeface="Aileron Thin 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" panose="020B060402020202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F1"/>
    <a:srgbClr val="738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30" y="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3BEF4-E16B-468E-8416-66B758026D0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70C92-3A86-4CB5-8E26-4AFD3D385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0C92-3A86-4CB5-8E26-4AFD3D3851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01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70C92-3A86-4CB5-8E26-4AFD3D3851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8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9028" b="31536"/>
          <a:stretch>
            <a:fillRect/>
          </a:stretch>
        </p:blipFill>
        <p:spPr>
          <a:xfrm>
            <a:off x="1" y="4514113"/>
            <a:ext cx="18288000" cy="577288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8282969"/>
            <a:ext cx="7501618" cy="2004031"/>
          </a:xfrm>
          <a:prstGeom prst="rect">
            <a:avLst/>
          </a:prstGeom>
          <a:solidFill>
            <a:srgbClr val="73867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98013" y="4514112"/>
            <a:ext cx="8889987" cy="58007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1870" y="1233231"/>
            <a:ext cx="9342890" cy="328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520"/>
              </a:lnSpc>
              <a:spcBef>
                <a:spcPct val="0"/>
              </a:spcBef>
            </a:pPr>
            <a:r>
              <a:rPr lang="en-US" sz="12907" spc="-400">
                <a:solidFill>
                  <a:srgbClr val="373737"/>
                </a:solidFill>
                <a:latin typeface="Aileron Heavy"/>
              </a:rPr>
              <a:t>Tanah Gambut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10223" y="3049008"/>
            <a:ext cx="6905372" cy="12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03"/>
              </a:lnSpc>
            </a:pPr>
            <a:r>
              <a:rPr lang="en-US" sz="3573">
                <a:solidFill>
                  <a:srgbClr val="373737"/>
                </a:solidFill>
                <a:latin typeface="Aileron Heavy"/>
              </a:rPr>
              <a:t>Annisa Nuri Nabila</a:t>
            </a:r>
          </a:p>
          <a:p>
            <a:pPr marL="0" lvl="0" indent="0" algn="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373737"/>
                </a:solidFill>
                <a:latin typeface="Aileron Heavy"/>
              </a:rPr>
              <a:t>Pangeran Hasibuan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907123"/>
            <a:ext cx="5305733" cy="7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MOT - 21 JUNI 2020</a:t>
            </a:r>
          </a:p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MARINE BUDDIES MALANG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50960" y="-1240850"/>
            <a:ext cx="2573217" cy="128751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27" y="996462"/>
            <a:ext cx="12123948" cy="84005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7FBF46-7EBB-4ACC-B479-F7CB0B4B9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30" b="1"/>
          <a:stretch/>
        </p:blipFill>
        <p:spPr>
          <a:xfrm>
            <a:off x="870377" y="1104900"/>
            <a:ext cx="11412456" cy="781785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925671" y="5088146"/>
            <a:ext cx="2578608" cy="2285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D20E86B4-C354-4B16-B629-E3960ABAF5AD}"/>
              </a:ext>
            </a:extLst>
          </p:cNvPr>
          <p:cNvSpPr/>
          <p:nvPr/>
        </p:nvSpPr>
        <p:spPr>
          <a:xfrm>
            <a:off x="13440746" y="8118"/>
            <a:ext cx="4889251" cy="10287000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F62294-373A-4EF2-BEAB-D23CA9579198}"/>
              </a:ext>
            </a:extLst>
          </p:cNvPr>
          <p:cNvSpPr txBox="1">
            <a:spLocks/>
          </p:cNvSpPr>
          <p:nvPr/>
        </p:nvSpPr>
        <p:spPr>
          <a:xfrm>
            <a:off x="13742435" y="3062163"/>
            <a:ext cx="3704436" cy="4269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Intinya</a:t>
            </a:r>
            <a:r>
              <a:rPr lang="en-US" sz="3100" dirty="0">
                <a:solidFill>
                  <a:srgbClr val="FFFBF1"/>
                </a:solidFill>
                <a:latin typeface="Aileron Thin Bold" panose="020B0604020202020204" charset="0"/>
              </a:rPr>
              <a:t> : Karena </a:t>
            </a: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lahannya</a:t>
            </a:r>
            <a:r>
              <a:rPr lang="en-US" sz="3100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dibakar</a:t>
            </a:r>
            <a:r>
              <a:rPr lang="en-US" sz="3100" dirty="0">
                <a:solidFill>
                  <a:srgbClr val="FFFBF1"/>
                </a:solidFill>
                <a:latin typeface="Aileron Thin Bold" panose="020B0604020202020204" charset="0"/>
              </a:rPr>
              <a:t>, </a:t>
            </a: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si</a:t>
            </a:r>
            <a:r>
              <a:rPr lang="en-US" sz="3100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karbon</a:t>
            </a:r>
            <a:r>
              <a:rPr lang="en-US" sz="3100" dirty="0">
                <a:solidFill>
                  <a:srgbClr val="FFFBF1"/>
                </a:solidFill>
                <a:latin typeface="Aileron Thin Bold" panose="020B0604020202020204" charset="0"/>
              </a:rPr>
              <a:t> yang </a:t>
            </a: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tersimpan</a:t>
            </a:r>
            <a:r>
              <a:rPr lang="en-US" sz="3100" dirty="0">
                <a:solidFill>
                  <a:srgbClr val="FFFBF1"/>
                </a:solidFill>
                <a:latin typeface="Aileron Thin Bold" panose="020B0604020202020204" charset="0"/>
              </a:rPr>
              <a:t> pada </a:t>
            </a: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tanah</a:t>
            </a:r>
            <a:r>
              <a:rPr lang="en-US" sz="3100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menjadi</a:t>
            </a:r>
            <a:r>
              <a:rPr lang="en-US" sz="3100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kering</a:t>
            </a:r>
            <a:r>
              <a:rPr lang="en-US" sz="3100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alhasil</a:t>
            </a:r>
            <a:r>
              <a:rPr lang="en-US" sz="3100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tanahnya</a:t>
            </a:r>
            <a:r>
              <a:rPr lang="en-US" sz="3100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100" dirty="0" err="1">
                <a:solidFill>
                  <a:srgbClr val="FFFBF1"/>
                </a:solidFill>
                <a:latin typeface="Aileron Thin Bold" panose="020B0604020202020204" charset="0"/>
              </a:rPr>
              <a:t>menyusut</a:t>
            </a:r>
            <a:endParaRPr lang="en-US" sz="3100" dirty="0">
              <a:solidFill>
                <a:srgbClr val="FFFBF1"/>
              </a:solidFill>
              <a:latin typeface="Aileron Thin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0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57DE-77DA-4779-9598-AF9C6AB99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139" y="1600200"/>
            <a:ext cx="11734800" cy="8412162"/>
          </a:xfrm>
        </p:spPr>
        <p:txBody>
          <a:bodyPr>
            <a:normAutofit/>
          </a:bodyPr>
          <a:lstStyle/>
          <a:p>
            <a:pPr marL="803275" indent="-742950" algn="just" defTabSz="625475">
              <a:buAutoNum type="arabicPeriod"/>
              <a:tabLst>
                <a:tab pos="981075" algn="l"/>
              </a:tabLst>
            </a:pPr>
            <a:r>
              <a:rPr lang="en-US" sz="3600" dirty="0" err="1">
                <a:latin typeface="Aileron Thin Bold" panose="020B0604020202020204" charset="0"/>
              </a:rPr>
              <a:t>Menanggulangi</a:t>
            </a:r>
            <a:r>
              <a:rPr lang="en-US" sz="3600" dirty="0">
                <a:latin typeface="Aileron Thin Bold" panose="020B0604020202020204" charset="0"/>
              </a:rPr>
              <a:t> </a:t>
            </a:r>
            <a:r>
              <a:rPr lang="en-US" sz="3600" dirty="0" err="1">
                <a:latin typeface="Aileron Thin Bold" panose="020B0604020202020204" charset="0"/>
              </a:rPr>
              <a:t>Kebakaran</a:t>
            </a:r>
            <a:r>
              <a:rPr lang="en-US" sz="3600" dirty="0">
                <a:latin typeface="Aileron Thin Bold" panose="020B0604020202020204" charset="0"/>
              </a:rPr>
              <a:t> </a:t>
            </a:r>
            <a:r>
              <a:rPr lang="en-US" sz="3600" dirty="0" err="1">
                <a:latin typeface="Aileron Thin Bold" panose="020B0604020202020204" charset="0"/>
              </a:rPr>
              <a:t>hutan</a:t>
            </a:r>
            <a:r>
              <a:rPr lang="en-US" sz="3600" dirty="0">
                <a:latin typeface="Aileron Thin Bold" panose="020B0604020202020204" charset="0"/>
              </a:rPr>
              <a:t> dan </a:t>
            </a:r>
            <a:r>
              <a:rPr lang="en-US" sz="3600" dirty="0" err="1">
                <a:latin typeface="Aileron Thin Bold" panose="020B0604020202020204" charset="0"/>
              </a:rPr>
              <a:t>lahan</a:t>
            </a:r>
            <a:r>
              <a:rPr lang="en-US" sz="3600" dirty="0">
                <a:latin typeface="Aileron Thin Bold" panose="020B0604020202020204" charset="0"/>
              </a:rPr>
              <a:t> </a:t>
            </a:r>
            <a:r>
              <a:rPr lang="en-US" sz="3600" dirty="0" err="1">
                <a:latin typeface="Aileron Thin Bold" panose="020B0604020202020204" charset="0"/>
              </a:rPr>
              <a:t>gambut</a:t>
            </a:r>
            <a:endParaRPr lang="en-US" sz="3600" dirty="0">
              <a:latin typeface="Aileron Thin Bold" panose="020B0604020202020204" charset="0"/>
            </a:endParaRPr>
          </a:p>
          <a:p>
            <a:pPr marL="60325" indent="0" algn="just" defTabSz="625475">
              <a:buNone/>
              <a:tabLst>
                <a:tab pos="981075" algn="l"/>
              </a:tabLst>
            </a:pP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	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Melalui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perbaikan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sistem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pengelolaan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air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dan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	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menghalangi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saluran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pengeringan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air (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drainase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) 	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tanah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	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gambut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.</a:t>
            </a:r>
          </a:p>
          <a:p>
            <a:pPr marL="60325" indent="0" algn="just" defTabSz="625475">
              <a:buNone/>
              <a:tabLst>
                <a:tab pos="981075" algn="l"/>
              </a:tabLst>
            </a:pP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2.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Menanam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kembali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dengan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tanaman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penambat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karbon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</a:p>
          <a:p>
            <a:pPr marL="60325" indent="0" algn="just" defTabSz="625475">
              <a:buNone/>
              <a:tabLst>
                <a:tab pos="981075" algn="l"/>
              </a:tabLst>
            </a:pP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3.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Pengaturan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tinggi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muka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air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tanah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gambut</a:t>
            </a:r>
            <a:endParaRPr lang="en-US" sz="3600" dirty="0">
              <a:latin typeface="Aileron Thin Bold" panose="020B0604020202020204" charset="0"/>
              <a:sym typeface="Wingdings" panose="05000000000000000000" pitchFamily="2" charset="2"/>
            </a:endParaRPr>
          </a:p>
          <a:p>
            <a:pPr marL="60325" indent="0" algn="just" defTabSz="625475">
              <a:buNone/>
              <a:tabLst>
                <a:tab pos="981075" algn="l"/>
              </a:tabLst>
            </a:pP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	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Pembuatan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pintu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air </a:t>
            </a:r>
          </a:p>
          <a:p>
            <a:pPr marL="60325" indent="0" algn="just" defTabSz="625475">
              <a:buNone/>
              <a:tabLst>
                <a:tab pos="981075" algn="l"/>
              </a:tabLst>
            </a:pP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4.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Memanfaatkan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lahan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semak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belukar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yang </a:t>
            </a:r>
            <a:r>
              <a:rPr lang="en-US" sz="3600" dirty="0" err="1">
                <a:latin typeface="Aileron Thin Bold" panose="020B0604020202020204" charset="0"/>
                <a:sym typeface="Wingdings" panose="05000000000000000000" pitchFamily="2" charset="2"/>
              </a:rPr>
              <a:t>terlantar</a:t>
            </a: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</a:p>
          <a:p>
            <a:pPr marL="60325" indent="0" algn="just" defTabSz="625475">
              <a:buNone/>
              <a:tabLst>
                <a:tab pos="981075" algn="l"/>
              </a:tabLst>
            </a:pPr>
            <a:r>
              <a:rPr lang="en-US" sz="3600" dirty="0">
                <a:latin typeface="Aileron Thin Bold" panose="020B0604020202020204" charset="0"/>
                <a:sym typeface="Wingdings" panose="05000000000000000000" pitchFamily="2" charset="2"/>
              </a:rPr>
              <a:t>	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Memprioritaskan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lahan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semak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belukar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untuk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	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keperluan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	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pertanian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dibandingkan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menggunakan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	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lahan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Aileron Thin Bold" panose="020B0604020202020204" charset="0"/>
                <a:sym typeface="Wingdings" panose="05000000000000000000" pitchFamily="2" charset="2"/>
              </a:rPr>
              <a:t>gambut</a:t>
            </a:r>
            <a:r>
              <a:rPr lang="en-US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endParaRPr lang="en-ID" dirty="0">
              <a:latin typeface="Aileron Thin Bold" panose="020B0604020202020204" charset="0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5F732DFB-9381-4710-B9C8-9D81837D89A6}"/>
              </a:ext>
            </a:extLst>
          </p:cNvPr>
          <p:cNvSpPr txBox="1"/>
          <p:nvPr/>
        </p:nvSpPr>
        <p:spPr>
          <a:xfrm>
            <a:off x="12649200" y="9304264"/>
            <a:ext cx="5305733" cy="7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20" dirty="0">
                <a:solidFill>
                  <a:srgbClr val="738677"/>
                </a:solidFill>
                <a:latin typeface="Aileron Heavy"/>
              </a:rPr>
              <a:t>MOT - 21 JUNI 2020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738677"/>
                </a:solidFill>
                <a:latin typeface="Aileron Heavy"/>
              </a:rPr>
              <a:t>MARINE BUDDIES MALANG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785BC646-04FB-4E8C-B9C0-CEA40CB85F4C}"/>
              </a:ext>
            </a:extLst>
          </p:cNvPr>
          <p:cNvSpPr/>
          <p:nvPr/>
        </p:nvSpPr>
        <p:spPr>
          <a:xfrm>
            <a:off x="0" y="0"/>
            <a:ext cx="5105400" cy="10287000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BD58BD-ED04-4306-956F-764AF168C043}"/>
              </a:ext>
            </a:extLst>
          </p:cNvPr>
          <p:cNvSpPr txBox="1">
            <a:spLocks/>
          </p:cNvSpPr>
          <p:nvPr/>
        </p:nvSpPr>
        <p:spPr>
          <a:xfrm>
            <a:off x="196725" y="2781300"/>
            <a:ext cx="4495800" cy="5257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Konservasi</a:t>
            </a:r>
            <a:r>
              <a:rPr lang="en-US" sz="60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Lahan</a:t>
            </a:r>
            <a:r>
              <a:rPr lang="en-US" sz="60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Gambut</a:t>
            </a:r>
            <a:endParaRPr lang="en-ID" sz="6000" dirty="0">
              <a:solidFill>
                <a:srgbClr val="FFFBF1"/>
              </a:solidFill>
              <a:latin typeface="Aileron Heav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93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A0482CF8-94AE-4421-8F5D-91C99B860C8B}"/>
              </a:ext>
            </a:extLst>
          </p:cNvPr>
          <p:cNvSpPr/>
          <p:nvPr/>
        </p:nvSpPr>
        <p:spPr>
          <a:xfrm>
            <a:off x="12083066" y="0"/>
            <a:ext cx="6204933" cy="10287000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3A394-311C-4A18-94F0-9A6EF331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9086" y="6210300"/>
            <a:ext cx="6019800" cy="3577431"/>
          </a:xfrm>
        </p:spPr>
        <p:txBody>
          <a:bodyPr>
            <a:normAutofit/>
          </a:bodyPr>
          <a:lstStyle/>
          <a:p>
            <a:pPr algn="l"/>
            <a:r>
              <a:rPr lang="en-US" sz="5400" dirty="0" err="1">
                <a:solidFill>
                  <a:srgbClr val="FFFBF1"/>
                </a:solidFill>
                <a:latin typeface="Aileron Heavy" panose="020B0604020202020204" charset="0"/>
              </a:rPr>
              <a:t>Pengelolaan</a:t>
            </a:r>
            <a:r>
              <a:rPr lang="en-US" sz="54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5400" dirty="0" err="1">
                <a:solidFill>
                  <a:srgbClr val="FFFBF1"/>
                </a:solidFill>
                <a:latin typeface="Aileron Heavy" panose="020B0604020202020204" charset="0"/>
              </a:rPr>
              <a:t>Lahan</a:t>
            </a:r>
            <a:r>
              <a:rPr lang="en-US" sz="54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5400" dirty="0" err="1">
                <a:solidFill>
                  <a:srgbClr val="FFFBF1"/>
                </a:solidFill>
                <a:latin typeface="Aileron Heavy" panose="020B0604020202020204" charset="0"/>
              </a:rPr>
              <a:t>Gambut</a:t>
            </a:r>
            <a:r>
              <a:rPr lang="en-US" sz="54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5400" dirty="0" err="1">
                <a:solidFill>
                  <a:srgbClr val="FFFBF1"/>
                </a:solidFill>
                <a:latin typeface="Aileron Heavy" panose="020B0604020202020204" charset="0"/>
              </a:rPr>
              <a:t>Berkelanjutan</a:t>
            </a:r>
            <a:endParaRPr lang="en-ID" sz="5400" dirty="0">
              <a:solidFill>
                <a:srgbClr val="FFFBF1"/>
              </a:solidFill>
              <a:latin typeface="Aileron Heavy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57DE-77DA-4779-9598-AF9C6AB99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76350"/>
            <a:ext cx="10820400" cy="7734300"/>
          </a:xfrm>
        </p:spPr>
        <p:txBody>
          <a:bodyPr>
            <a:normAutofit fontScale="85000" lnSpcReduction="20000"/>
          </a:bodyPr>
          <a:lstStyle/>
          <a:p>
            <a:pPr marL="88900" indent="0" defTabSz="625475">
              <a:buNone/>
              <a:tabLst>
                <a:tab pos="981075" algn="l"/>
              </a:tabLst>
            </a:pPr>
            <a:r>
              <a:rPr lang="en-ID" sz="3600" dirty="0">
                <a:latin typeface="Aileron Thin Bold" panose="020B0604020202020204" charset="0"/>
              </a:rPr>
              <a:t>“</a:t>
            </a:r>
            <a:r>
              <a:rPr lang="en-ID" sz="3600" dirty="0" err="1">
                <a:latin typeface="Aileron Thin Bold" panose="020B0604020202020204" charset="0"/>
              </a:rPr>
              <a:t>pengelolaan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sumber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daya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lahan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gambut</a:t>
            </a:r>
            <a:r>
              <a:rPr lang="en-ID" sz="3600" dirty="0">
                <a:latin typeface="Aileron Thin Bold" panose="020B0604020202020204" charset="0"/>
              </a:rPr>
              <a:t> yang </a:t>
            </a:r>
            <a:r>
              <a:rPr lang="en-ID" sz="3600" dirty="0" err="1">
                <a:latin typeface="Aileron Thin Bold" panose="020B0604020202020204" charset="0"/>
              </a:rPr>
              <a:t>tidak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hanya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ditujukan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untuk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b="1" dirty="0" err="1">
                <a:latin typeface="Aileron Thin Bold" panose="020B0604020202020204" charset="0"/>
              </a:rPr>
              <a:t>kepentingan</a:t>
            </a:r>
            <a:r>
              <a:rPr lang="en-ID" sz="3600" b="1" dirty="0">
                <a:latin typeface="Aileron Thin Bold" panose="020B0604020202020204" charset="0"/>
              </a:rPr>
              <a:t> </a:t>
            </a:r>
            <a:r>
              <a:rPr lang="en-ID" sz="3600" b="1" dirty="0" err="1">
                <a:latin typeface="Aileron Thin Bold" panose="020B0604020202020204" charset="0"/>
              </a:rPr>
              <a:t>generasi</a:t>
            </a:r>
            <a:r>
              <a:rPr lang="en-ID" sz="3600" b="1" dirty="0">
                <a:latin typeface="Aileron Thin Bold" panose="020B0604020202020204" charset="0"/>
              </a:rPr>
              <a:t> </a:t>
            </a:r>
            <a:r>
              <a:rPr lang="en-ID" sz="3600" b="1" dirty="0" err="1">
                <a:latin typeface="Aileron Thin Bold" panose="020B0604020202020204" charset="0"/>
              </a:rPr>
              <a:t>sekarang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tetapi</a:t>
            </a:r>
            <a:r>
              <a:rPr lang="en-ID" sz="3600" dirty="0">
                <a:latin typeface="Aileron Thin Bold" panose="020B0604020202020204" charset="0"/>
              </a:rPr>
              <a:t> juga </a:t>
            </a:r>
            <a:r>
              <a:rPr lang="en-ID" sz="3600" dirty="0" err="1">
                <a:latin typeface="Aileron Thin Bold" panose="020B0604020202020204" charset="0"/>
              </a:rPr>
              <a:t>termasuk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untuk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b="1" dirty="0" err="1">
                <a:latin typeface="Aileron Thin Bold" panose="020B0604020202020204" charset="0"/>
              </a:rPr>
              <a:t>kepentingan</a:t>
            </a:r>
            <a:r>
              <a:rPr lang="en-ID" sz="3600" b="1" dirty="0">
                <a:latin typeface="Aileron Thin Bold" panose="020B0604020202020204" charset="0"/>
              </a:rPr>
              <a:t> </a:t>
            </a:r>
            <a:r>
              <a:rPr lang="en-ID" sz="3600" b="1" dirty="0" err="1">
                <a:latin typeface="Aileron Thin Bold" panose="020B0604020202020204" charset="0"/>
              </a:rPr>
              <a:t>generasi</a:t>
            </a:r>
            <a:r>
              <a:rPr lang="en-ID" sz="3600" b="1" dirty="0">
                <a:latin typeface="Aileron Thin Bold" panose="020B0604020202020204" charset="0"/>
              </a:rPr>
              <a:t> yang </a:t>
            </a:r>
            <a:r>
              <a:rPr lang="en-ID" sz="3600" b="1" dirty="0" err="1">
                <a:latin typeface="Aileron Thin Bold" panose="020B0604020202020204" charset="0"/>
              </a:rPr>
              <a:t>akan</a:t>
            </a:r>
            <a:r>
              <a:rPr lang="en-ID" sz="3600" b="1" dirty="0">
                <a:latin typeface="Aileron Thin Bold" panose="020B0604020202020204" charset="0"/>
              </a:rPr>
              <a:t> </a:t>
            </a:r>
            <a:r>
              <a:rPr lang="en-ID" sz="3600" b="1" dirty="0" err="1">
                <a:latin typeface="Aileron Thin Bold" panose="020B0604020202020204" charset="0"/>
              </a:rPr>
              <a:t>datang</a:t>
            </a:r>
            <a:r>
              <a:rPr lang="en-ID" sz="3600" b="1" dirty="0">
                <a:latin typeface="Aileron Thin Bold" panose="020B0604020202020204" charset="0"/>
              </a:rPr>
              <a:t>.”</a:t>
            </a:r>
          </a:p>
          <a:p>
            <a:pPr marL="88900" indent="0" defTabSz="625475">
              <a:buNone/>
              <a:tabLst>
                <a:tab pos="981075" algn="l"/>
              </a:tabLst>
            </a:pPr>
            <a:endParaRPr lang="en-ID" sz="3600" b="1" dirty="0">
              <a:latin typeface="Aileron Thin Bold" panose="020B0604020202020204" charset="0"/>
            </a:endParaRPr>
          </a:p>
          <a:p>
            <a:pPr marL="623888" indent="-534988" defTabSz="625475">
              <a:tabLst>
                <a:tab pos="981075" algn="l"/>
              </a:tabLst>
            </a:pPr>
            <a:r>
              <a:rPr lang="en-ID" sz="3600" dirty="0" err="1">
                <a:latin typeface="Aileron Thin Bold" panose="020B0604020202020204" charset="0"/>
              </a:rPr>
              <a:t>Tantangan</a:t>
            </a:r>
            <a:r>
              <a:rPr lang="en-ID" sz="3600" dirty="0">
                <a:latin typeface="Aileron Thin Bold" panose="020B0604020202020204" charset="0"/>
              </a:rPr>
              <a:t> : </a:t>
            </a:r>
          </a:p>
          <a:p>
            <a:pPr marL="831850" indent="328613" defTabSz="625475">
              <a:buFont typeface="+mj-lt"/>
              <a:buAutoNum type="arabicPeriod"/>
              <a:tabLst>
                <a:tab pos="981075" algn="l"/>
              </a:tabLst>
            </a:pPr>
            <a:r>
              <a:rPr lang="en-ID" sz="3600" dirty="0">
                <a:latin typeface="Aileron Thin Bold" panose="020B0604020202020204" charset="0"/>
              </a:rPr>
              <a:t>	</a:t>
            </a:r>
            <a:r>
              <a:rPr lang="en-ID" sz="3600" dirty="0" err="1">
                <a:latin typeface="Aileron Thin Bold" panose="020B0604020202020204" charset="0"/>
              </a:rPr>
              <a:t>Adanya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wacana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untuk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menjadikan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gambut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sebagai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sumber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energi</a:t>
            </a:r>
            <a:r>
              <a:rPr lang="en-ID" sz="3600" dirty="0">
                <a:latin typeface="Aileron Thin Bold" panose="020B0604020202020204" charset="0"/>
              </a:rPr>
              <a:t> dan </a:t>
            </a:r>
            <a:r>
              <a:rPr lang="en-ID" sz="3600" dirty="0" err="1">
                <a:latin typeface="Aileron Thin Bold" panose="020B0604020202020204" charset="0"/>
              </a:rPr>
              <a:t>butuh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pengkajian</a:t>
            </a:r>
            <a:r>
              <a:rPr lang="en-ID" sz="3600" dirty="0">
                <a:latin typeface="Aileron Thin Bold" panose="020B0604020202020204" charset="0"/>
              </a:rPr>
              <a:t> yang </a:t>
            </a:r>
            <a:r>
              <a:rPr lang="en-ID" sz="3600" dirty="0" err="1">
                <a:latin typeface="Aileron Thin Bold" panose="020B0604020202020204" charset="0"/>
              </a:rPr>
              <a:t>mendalam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untuk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keperluan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restorasi</a:t>
            </a:r>
            <a:r>
              <a:rPr lang="en-ID" sz="3600" dirty="0">
                <a:latin typeface="Aileron Thin Bold" panose="020B0604020202020204" charset="0"/>
              </a:rPr>
              <a:t>.</a:t>
            </a:r>
          </a:p>
          <a:p>
            <a:pPr marL="831850" indent="328613" defTabSz="625475">
              <a:buFont typeface="+mj-lt"/>
              <a:buAutoNum type="arabicPeriod"/>
              <a:tabLst>
                <a:tab pos="981075" algn="l"/>
              </a:tabLst>
            </a:pPr>
            <a:r>
              <a:rPr lang="en-ID" sz="3600" dirty="0" err="1">
                <a:latin typeface="Aileron Thin Bold" panose="020B0604020202020204" charset="0"/>
              </a:rPr>
              <a:t>Ketidakseimbangan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antara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kebijakan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pemerintah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dengan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peran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asli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lahan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gambut</a:t>
            </a:r>
            <a:endParaRPr lang="en-ID" sz="3600" dirty="0">
              <a:latin typeface="Aileron Thin Bold" panose="020B0604020202020204" charset="0"/>
            </a:endParaRPr>
          </a:p>
          <a:p>
            <a:pPr marL="831850" indent="328613" defTabSz="625475">
              <a:buFont typeface="+mj-lt"/>
              <a:buAutoNum type="arabicPeriod"/>
              <a:tabLst>
                <a:tab pos="981075" algn="l"/>
              </a:tabLst>
            </a:pPr>
            <a:r>
              <a:rPr lang="en-ID" sz="3600" dirty="0" err="1">
                <a:latin typeface="Aileron Thin Bold" panose="020B0604020202020204" charset="0"/>
              </a:rPr>
              <a:t>Lahan</a:t>
            </a:r>
            <a:r>
              <a:rPr lang="en-ID" sz="3600" dirty="0">
                <a:latin typeface="Aileron Thin Bold" panose="020B0604020202020204" charset="0"/>
              </a:rPr>
              <a:t> yang </a:t>
            </a:r>
            <a:r>
              <a:rPr lang="en-ID" sz="3600" dirty="0" err="1">
                <a:latin typeface="Aileron Thin Bold" panose="020B0604020202020204" charset="0"/>
              </a:rPr>
              <a:t>rusak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akibat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konversi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lahan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gambut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menjadi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perkebunan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kelapa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sawit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selama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kurun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waktu</a:t>
            </a:r>
            <a:r>
              <a:rPr lang="en-ID" sz="3600" dirty="0">
                <a:latin typeface="Aileron Thin Bold" panose="020B0604020202020204" charset="0"/>
              </a:rPr>
              <a:t> 10 </a:t>
            </a:r>
            <a:r>
              <a:rPr lang="en-ID" sz="3600" dirty="0" err="1">
                <a:latin typeface="Aileron Thin Bold" panose="020B0604020202020204" charset="0"/>
              </a:rPr>
              <a:t>tahun</a:t>
            </a:r>
            <a:r>
              <a:rPr lang="en-ID" sz="3600" dirty="0">
                <a:latin typeface="Aileron Thin Bold" panose="020B0604020202020204" charset="0"/>
              </a:rPr>
              <a:t> (6 </a:t>
            </a:r>
            <a:r>
              <a:rPr lang="en-ID" sz="3600" dirty="0" err="1">
                <a:latin typeface="Aileron Thin Bold" panose="020B0604020202020204" charset="0"/>
              </a:rPr>
              <a:t>juta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hektar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sudah</a:t>
            </a:r>
            <a:r>
              <a:rPr lang="en-ID" sz="3600" dirty="0">
                <a:latin typeface="Aileron Thin Bold" panose="020B0604020202020204" charset="0"/>
              </a:rPr>
              <a:t> </a:t>
            </a:r>
            <a:r>
              <a:rPr lang="en-ID" sz="3600" dirty="0" err="1">
                <a:latin typeface="Aileron Thin Bold" panose="020B0604020202020204" charset="0"/>
              </a:rPr>
              <a:t>rusak</a:t>
            </a:r>
            <a:r>
              <a:rPr lang="en-ID" sz="3600" dirty="0">
                <a:latin typeface="Aileron Thin Bold" panose="020B0604020202020204" charset="0"/>
              </a:rPr>
              <a:t>).</a:t>
            </a:r>
          </a:p>
          <a:p>
            <a:pPr marL="831850" indent="328613" defTabSz="625475">
              <a:buFont typeface="+mj-lt"/>
              <a:buAutoNum type="arabicPeriod"/>
              <a:tabLst>
                <a:tab pos="981075" algn="l"/>
              </a:tabLst>
            </a:pPr>
            <a:endParaRPr lang="en-ID" sz="3600" dirty="0">
              <a:latin typeface="Aileron Thin Bold" panose="020B0604020202020204" charset="0"/>
            </a:endParaRPr>
          </a:p>
          <a:p>
            <a:pPr marL="714375" indent="-571500" defTabSz="625475">
              <a:tabLst>
                <a:tab pos="981075" algn="l"/>
              </a:tabLst>
            </a:pPr>
            <a:r>
              <a:rPr lang="en-ID" sz="3600" dirty="0" err="1">
                <a:latin typeface="Aileron Thin Bold" panose="020B0604020202020204" charset="0"/>
              </a:rPr>
              <a:t>Strategi</a:t>
            </a:r>
            <a:r>
              <a:rPr lang="en-ID" sz="3600" dirty="0">
                <a:latin typeface="Aileron Thin Bold" panose="020B0604020202020204" charset="0"/>
              </a:rPr>
              <a:t> : </a:t>
            </a:r>
          </a:p>
          <a:p>
            <a:pPr marL="142875" indent="0" defTabSz="625475">
              <a:buNone/>
              <a:tabLst>
                <a:tab pos="981075" algn="l"/>
              </a:tabLst>
            </a:pPr>
            <a:r>
              <a:rPr lang="en-ID" sz="3600" dirty="0">
                <a:latin typeface="Aileron Thin Bold" panose="020B0604020202020204" charset="0"/>
              </a:rPr>
              <a:t>	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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Pembentukan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badan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khusus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yang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bertujuan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untuk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mempercepat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pemulihan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	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kerusakan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gambut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dan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sebagai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garda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terdepan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pencegahan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kebakaran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lahan</a:t>
            </a:r>
            <a:r>
              <a:rPr lang="en-ID" sz="3600" dirty="0">
                <a:latin typeface="Aileron Thin Bold" panose="020B0604020202020204" charset="0"/>
                <a:sym typeface="Wingdings" panose="05000000000000000000" pitchFamily="2" charset="2"/>
              </a:rPr>
              <a:t> </a:t>
            </a:r>
            <a:r>
              <a:rPr lang="en-ID" sz="3600" dirty="0" err="1">
                <a:latin typeface="Aileron Thin Bold" panose="020B0604020202020204" charset="0"/>
                <a:sym typeface="Wingdings" panose="05000000000000000000" pitchFamily="2" charset="2"/>
              </a:rPr>
              <a:t>gambut</a:t>
            </a:r>
            <a:endParaRPr lang="en-ID" sz="3600" dirty="0">
              <a:latin typeface="Aileron Thin Bold" panose="020B0604020202020204" charset="0"/>
            </a:endParaRPr>
          </a:p>
          <a:p>
            <a:pPr marL="831850" indent="328613" defTabSz="625475">
              <a:buFont typeface="+mj-lt"/>
              <a:buAutoNum type="arabicPeriod"/>
              <a:tabLst>
                <a:tab pos="981075" algn="l"/>
              </a:tabLst>
            </a:pPr>
            <a:endParaRPr lang="en-ID" sz="3600" dirty="0">
              <a:latin typeface="Aileron Thin Bold" panose="020B0604020202020204" charset="0"/>
            </a:endParaRPr>
          </a:p>
        </p:txBody>
      </p:sp>
      <p:pic>
        <p:nvPicPr>
          <p:cNvPr id="6" name="Picture 5" descr="A large green landscape with a body of water&#10;&#10;Description automatically generated">
            <a:extLst>
              <a:ext uri="{FF2B5EF4-FFF2-40B4-BE49-F238E27FC236}">
                <a16:creationId xmlns:a16="http://schemas.microsoft.com/office/drawing/2014/main" id="{EDCCD46E-DDCF-4DD6-8EE2-033ED2BE0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" t="181" r="32380" b="-181"/>
          <a:stretch/>
        </p:blipFill>
        <p:spPr>
          <a:xfrm>
            <a:off x="12083067" y="-19957"/>
            <a:ext cx="6215819" cy="6035788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385855B-379A-438D-AC6F-17F971186AAB}"/>
              </a:ext>
            </a:extLst>
          </p:cNvPr>
          <p:cNvSpPr txBox="1"/>
          <p:nvPr/>
        </p:nvSpPr>
        <p:spPr>
          <a:xfrm>
            <a:off x="12420600" y="266700"/>
            <a:ext cx="5305733" cy="7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MOT - 21 JUNI 2020</a:t>
            </a:r>
          </a:p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MARINE BUDDIES MALANG</a:t>
            </a:r>
          </a:p>
        </p:txBody>
      </p:sp>
    </p:spTree>
    <p:extLst>
      <p:ext uri="{BB962C8B-B14F-4D97-AF65-F5344CB8AC3E}">
        <p14:creationId xmlns:p14="http://schemas.microsoft.com/office/powerpoint/2010/main" val="383782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192" r="28192"/>
          <a:stretch>
            <a:fillRect/>
          </a:stretch>
        </p:blipFill>
        <p:spPr>
          <a:xfrm>
            <a:off x="-479214" y="0"/>
            <a:ext cx="7061029" cy="107660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6357757"/>
            <a:ext cx="8434776" cy="3208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245"/>
              </a:lnSpc>
              <a:spcBef>
                <a:spcPct val="0"/>
              </a:spcBef>
            </a:pPr>
            <a:r>
              <a:rPr lang="en-US" sz="8500" spc="-263">
                <a:solidFill>
                  <a:srgbClr val="373737"/>
                </a:solidFill>
                <a:latin typeface="Aileron Heavy"/>
              </a:rPr>
              <a:t>Badan Restorasi Gambut Indonesia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824524" y="1214334"/>
            <a:ext cx="8434776" cy="4325116"/>
            <a:chOff x="0" y="0"/>
            <a:chExt cx="11246368" cy="5766822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11246368" cy="2810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dirty="0" err="1">
                  <a:solidFill>
                    <a:srgbClr val="373737"/>
                  </a:solidFill>
                  <a:latin typeface="Aileron Heavy"/>
                </a:rPr>
                <a:t>Badan</a:t>
              </a:r>
              <a:r>
                <a:rPr lang="en-US" sz="2399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dirty="0" err="1">
                  <a:solidFill>
                    <a:srgbClr val="373737"/>
                  </a:solidFill>
                  <a:latin typeface="Aileron Heavy"/>
                </a:rPr>
                <a:t>Res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torasi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Gambut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Republik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Indonesia (BRG)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adalah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lembaga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nonstruktural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yang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berada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di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bawah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dan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bertanggung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jawab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kepada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Presiden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. BRG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dibentuk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pada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6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Januari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2016,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melalui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Peraturan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Presiden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Nomor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1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Tahun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2016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tentang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Badan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Restorasi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Heavy"/>
                </a:rPr>
                <a:t>Gambut</a:t>
              </a:r>
              <a:r>
                <a:rPr lang="en-US" sz="2399" u="none" dirty="0">
                  <a:solidFill>
                    <a:srgbClr val="373737"/>
                  </a:solidFill>
                  <a:latin typeface="Aileron Heavy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84051"/>
              <a:ext cx="11246368" cy="2382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599"/>
                </a:lnSpc>
                <a:spcBef>
                  <a:spcPct val="0"/>
                </a:spcBef>
              </a:pPr>
              <a:r>
                <a:rPr lang="en-US" sz="2399" dirty="0" err="1">
                  <a:solidFill>
                    <a:srgbClr val="373737"/>
                  </a:solidFill>
                  <a:latin typeface="Aileron Regular"/>
                </a:rPr>
                <a:t>Mengkoo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rdinasikan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dan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memfasilitasi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restorasi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gambut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pada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Provinsi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Riau,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Provinsi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Jambi,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Provinsi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Sumatera Selatan,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Provinsi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Kalimantan Barat,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Provinsi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Kalimantan Tengah,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Provinsi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Kalimantan Selatan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dan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</a:t>
              </a:r>
              <a:r>
                <a:rPr lang="en-US" sz="2399" u="none" dirty="0" err="1">
                  <a:solidFill>
                    <a:srgbClr val="373737"/>
                  </a:solidFill>
                  <a:latin typeface="Aileron Regular"/>
                </a:rPr>
                <a:t>Provinsi</a:t>
              </a:r>
              <a:r>
                <a:rPr lang="en-US" sz="2399" u="none" dirty="0">
                  <a:solidFill>
                    <a:srgbClr val="373737"/>
                  </a:solidFill>
                  <a:latin typeface="Aileron Regular"/>
                </a:rPr>
                <a:t> Papua..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815022" y="7129527"/>
            <a:ext cx="7292607" cy="3157473"/>
          </a:xfrm>
          <a:prstGeom prst="rect">
            <a:avLst/>
          </a:prstGeom>
          <a:solidFill>
            <a:srgbClr val="738677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1823" r="3214" b="1206"/>
          <a:stretch>
            <a:fillRect/>
          </a:stretch>
        </p:blipFill>
        <p:spPr>
          <a:xfrm>
            <a:off x="815022" y="730988"/>
            <a:ext cx="7292607" cy="656257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b="11772"/>
          <a:stretch>
            <a:fillRect/>
          </a:stretch>
        </p:blipFill>
        <p:spPr>
          <a:xfrm>
            <a:off x="6287021" y="7293563"/>
            <a:ext cx="3278136" cy="299343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9356" y="7713078"/>
            <a:ext cx="1990370" cy="199037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531780" y="8330402"/>
            <a:ext cx="4886633" cy="7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Aileron Heavy"/>
              </a:rPr>
              <a:t>@BRG_INDONESIA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spc="120">
                <a:solidFill>
                  <a:srgbClr val="FFFFFF"/>
                </a:solidFill>
                <a:latin typeface="Aileron Heavy"/>
              </a:rPr>
              <a:t>BRG.GO.ID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E2660B14-8E52-4AC3-A681-5F3D54A3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46162" y="4656072"/>
            <a:ext cx="8641838" cy="5638800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C9BB8C76-61E8-42D2-999D-68C9844ABF0C}"/>
              </a:ext>
            </a:extLst>
          </p:cNvPr>
          <p:cNvSpPr/>
          <p:nvPr/>
        </p:nvSpPr>
        <p:spPr>
          <a:xfrm>
            <a:off x="1" y="0"/>
            <a:ext cx="11125200" cy="10287000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3A394-311C-4A18-94F0-9A6EF331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8600" y="952500"/>
            <a:ext cx="5410200" cy="3276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7200" dirty="0" err="1">
                <a:latin typeface="Aileron Heavy" panose="020B0604020202020204" charset="0"/>
              </a:rPr>
              <a:t>Analisis</a:t>
            </a:r>
            <a:r>
              <a:rPr lang="en-US" sz="7200" dirty="0">
                <a:latin typeface="Aileron Heavy" panose="020B0604020202020204" charset="0"/>
              </a:rPr>
              <a:t> SWOT BRG Indonesia </a:t>
            </a:r>
            <a:endParaRPr lang="en-ID" sz="7200" dirty="0">
              <a:latin typeface="Aileron Heavy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9A1A1-7457-484B-922F-4B4146C9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75" y="800100"/>
            <a:ext cx="8777287" cy="8413462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DD74904-3CC9-487D-A08A-55F2A8E5A3EA}"/>
              </a:ext>
            </a:extLst>
          </p:cNvPr>
          <p:cNvSpPr txBox="1"/>
          <p:nvPr/>
        </p:nvSpPr>
        <p:spPr>
          <a:xfrm>
            <a:off x="11430000" y="9271000"/>
            <a:ext cx="5305733" cy="7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MOT - 21 JUNI 2020</a:t>
            </a:r>
          </a:p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MARINE BUDDIES MALANG</a:t>
            </a:r>
          </a:p>
        </p:txBody>
      </p:sp>
    </p:spTree>
    <p:extLst>
      <p:ext uri="{BB962C8B-B14F-4D97-AF65-F5344CB8AC3E}">
        <p14:creationId xmlns:p14="http://schemas.microsoft.com/office/powerpoint/2010/main" val="109781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D36559B5-F848-46A6-BD98-47864D09CE72}"/>
              </a:ext>
            </a:extLst>
          </p:cNvPr>
          <p:cNvSpPr/>
          <p:nvPr/>
        </p:nvSpPr>
        <p:spPr>
          <a:xfrm>
            <a:off x="9829800" y="0"/>
            <a:ext cx="8458200" cy="10287000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3A394-311C-4A18-94F0-9A6EF331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0" y="499269"/>
            <a:ext cx="5257800" cy="3497262"/>
          </a:xfrm>
        </p:spPr>
        <p:txBody>
          <a:bodyPr>
            <a:noAutofit/>
          </a:bodyPr>
          <a:lstStyle/>
          <a:p>
            <a:pPr algn="l"/>
            <a:r>
              <a:rPr lang="en-US" sz="7200" dirty="0" err="1">
                <a:solidFill>
                  <a:srgbClr val="FFFBF1"/>
                </a:solidFill>
                <a:latin typeface="Aileron Heavy" panose="020B0604020202020204" charset="0"/>
              </a:rPr>
              <a:t>Strategi</a:t>
            </a:r>
            <a:r>
              <a:rPr lang="en-US" sz="7200" dirty="0">
                <a:solidFill>
                  <a:srgbClr val="FFFBF1"/>
                </a:solidFill>
                <a:latin typeface="Aileron Heavy" panose="020B0604020202020204" charset="0"/>
              </a:rPr>
              <a:t> BRG Indonesia </a:t>
            </a:r>
            <a:endParaRPr lang="en-ID" sz="7200" dirty="0">
              <a:solidFill>
                <a:srgbClr val="FFFBF1"/>
              </a:solidFill>
              <a:latin typeface="Aileron Heavy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57DE-77DA-4779-9598-AF9C6AB99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8900" y="4388757"/>
            <a:ext cx="7620000" cy="5219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Kebijakan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BRG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dalam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rangka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mengemban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tugas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dan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fungsi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untuk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melaksanakan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arah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kebijakan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pembangunan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nasional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maupun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program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prioritas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nasional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dalam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mengkoordinasikan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dan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memfasilitasi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restorasi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gambut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pada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7 (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tujuh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)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provinsi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,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yaitu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Riau, Jambi, Sumatra Selatan, Kalimantan Barat, Kalimantan Tengah, Kalimantan Selatan, </a:t>
            </a:r>
            <a:r>
              <a:rPr lang="en-ID" dirty="0" err="1">
                <a:solidFill>
                  <a:srgbClr val="FFFBF1"/>
                </a:solidFill>
                <a:latin typeface="Aileron Thin Bold" panose="020B0604020202020204" charset="0"/>
              </a:rPr>
              <a:t>dan</a:t>
            </a:r>
            <a:r>
              <a:rPr lang="en-ID" dirty="0">
                <a:solidFill>
                  <a:srgbClr val="FFFBF1"/>
                </a:solidFill>
                <a:latin typeface="Aileron Thin Bold" panose="020B0604020202020204" charset="0"/>
              </a:rPr>
              <a:t> Papua : </a:t>
            </a:r>
            <a:endParaRPr lang="en-ID" sz="3600" dirty="0">
              <a:solidFill>
                <a:srgbClr val="FFFBF1"/>
              </a:solidFill>
              <a:latin typeface="Aileron Thin Bol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22A5A-59ED-4B07-A512-D7C2E6D9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3" y="2247900"/>
            <a:ext cx="9120187" cy="634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2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9028" b="31536"/>
          <a:stretch>
            <a:fillRect/>
          </a:stretch>
        </p:blipFill>
        <p:spPr>
          <a:xfrm>
            <a:off x="1" y="4514113"/>
            <a:ext cx="18288000" cy="577288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8282969"/>
            <a:ext cx="7501618" cy="2004031"/>
          </a:xfrm>
          <a:prstGeom prst="rect">
            <a:avLst/>
          </a:prstGeom>
          <a:solidFill>
            <a:srgbClr val="73867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98013" y="4514112"/>
            <a:ext cx="8889987" cy="58007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1271207"/>
            <a:ext cx="9342890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520"/>
              </a:lnSpc>
              <a:spcBef>
                <a:spcPct val="0"/>
              </a:spcBef>
            </a:pPr>
            <a:r>
              <a:rPr lang="en-US" sz="12907" spc="-400" dirty="0" err="1">
                <a:solidFill>
                  <a:srgbClr val="373737"/>
                </a:solidFill>
                <a:latin typeface="Aileron Heavy"/>
              </a:rPr>
              <a:t>Terima</a:t>
            </a:r>
            <a:r>
              <a:rPr lang="en-US" sz="12907" spc="-400" dirty="0">
                <a:solidFill>
                  <a:srgbClr val="373737"/>
                </a:solidFill>
                <a:latin typeface="Aileron Heavy"/>
              </a:rPr>
              <a:t> </a:t>
            </a:r>
            <a:r>
              <a:rPr lang="en-US" sz="12907" spc="-400" dirty="0" err="1">
                <a:solidFill>
                  <a:srgbClr val="373737"/>
                </a:solidFill>
                <a:latin typeface="Aileron Heavy"/>
              </a:rPr>
              <a:t>kasih</a:t>
            </a:r>
            <a:r>
              <a:rPr lang="en-US" sz="12907" spc="-400" dirty="0">
                <a:solidFill>
                  <a:srgbClr val="373737"/>
                </a:solidFill>
                <a:latin typeface="Aileron Heavy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10223" y="3049008"/>
            <a:ext cx="6905372" cy="125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03"/>
              </a:lnSpc>
            </a:pPr>
            <a:r>
              <a:rPr lang="en-US" sz="3573">
                <a:solidFill>
                  <a:srgbClr val="373737"/>
                </a:solidFill>
                <a:latin typeface="Aileron Heavy"/>
              </a:rPr>
              <a:t>Annisa Nuri Nabila</a:t>
            </a:r>
          </a:p>
          <a:p>
            <a:pPr marL="0" lvl="0" indent="0" algn="r">
              <a:lnSpc>
                <a:spcPts val="5003"/>
              </a:lnSpc>
              <a:spcBef>
                <a:spcPct val="0"/>
              </a:spcBef>
            </a:pPr>
            <a:r>
              <a:rPr lang="en-US" sz="3573">
                <a:solidFill>
                  <a:srgbClr val="373737"/>
                </a:solidFill>
                <a:latin typeface="Aileron Heavy"/>
              </a:rPr>
              <a:t>Pangeran Hasibuan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907123"/>
            <a:ext cx="5305733" cy="7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MOT - 21 JUNI 2020</a:t>
            </a:r>
          </a:p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MARINE BUDDIES MALANG</a:t>
            </a:r>
          </a:p>
        </p:txBody>
      </p:sp>
    </p:spTree>
    <p:extLst>
      <p:ext uri="{BB962C8B-B14F-4D97-AF65-F5344CB8AC3E}">
        <p14:creationId xmlns:p14="http://schemas.microsoft.com/office/powerpoint/2010/main" val="4156007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8081" r="28081"/>
          <a:stretch>
            <a:fillRect/>
          </a:stretch>
        </p:blipFill>
        <p:spPr>
          <a:xfrm>
            <a:off x="11712463" y="-46000"/>
            <a:ext cx="7077115" cy="107660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4601" r="14601"/>
          <a:stretch>
            <a:fillRect/>
          </a:stretch>
        </p:blipFill>
        <p:spPr>
          <a:xfrm>
            <a:off x="10264663" y="-46000"/>
            <a:ext cx="6317822" cy="5934297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64663" y="5850197"/>
            <a:ext cx="6317822" cy="2482307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5" name="TextBox 5"/>
          <p:cNvSpPr txBox="1"/>
          <p:nvPr/>
        </p:nvSpPr>
        <p:spPr>
          <a:xfrm>
            <a:off x="685800" y="3408547"/>
            <a:ext cx="8175138" cy="495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lvl="0" indent="-457200">
              <a:lnSpc>
                <a:spcPts val="39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Tanah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gambut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(</a:t>
            </a:r>
            <a:r>
              <a:rPr lang="en-US" sz="2820" i="1" spc="141" dirty="0">
                <a:solidFill>
                  <a:srgbClr val="373737"/>
                </a:solidFill>
                <a:latin typeface="Aileron Thin Bold"/>
              </a:rPr>
              <a:t>peatlands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)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merupakan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tanah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yang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terbentuk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dar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i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penumpukan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sisa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dari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tumbuhan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 yang 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setengah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membusuk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atau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mengalami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dekomposisi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 yang 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tidak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u="none" spc="141" dirty="0" err="1">
                <a:solidFill>
                  <a:srgbClr val="373737"/>
                </a:solidFill>
                <a:latin typeface="Aileron Thin Bold"/>
              </a:rPr>
              <a:t>sempurna</a:t>
            </a:r>
            <a:r>
              <a:rPr lang="en-US" sz="2820" u="none" spc="141" dirty="0">
                <a:solidFill>
                  <a:srgbClr val="373737"/>
                </a:solidFill>
                <a:latin typeface="Aileron Thin Bold"/>
              </a:rPr>
              <a:t>. </a:t>
            </a:r>
          </a:p>
          <a:p>
            <a:pPr marL="457200" lvl="0" indent="-457200">
              <a:lnSpc>
                <a:spcPts val="3948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Tanah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gambut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memiliki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kandungan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bahan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organik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yang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tinggi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karena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bahan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bakunya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tersebut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adalah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sisa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-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sisa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dari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tumbuhan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,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seperti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lumut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dan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pepohonan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serta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sisa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-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sisa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dari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binatang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yang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telah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 </a:t>
            </a:r>
            <a:r>
              <a:rPr lang="en-US" sz="2820" spc="141" dirty="0" err="1">
                <a:solidFill>
                  <a:srgbClr val="373737"/>
                </a:solidFill>
                <a:latin typeface="Aileron Thin Bold"/>
              </a:rPr>
              <a:t>mati</a:t>
            </a:r>
            <a:r>
              <a:rPr lang="en-US" sz="2820" spc="141" dirty="0">
                <a:solidFill>
                  <a:srgbClr val="373737"/>
                </a:solidFill>
                <a:latin typeface="Aileron Thin Bold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499666"/>
            <a:ext cx="8175138" cy="112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05"/>
              </a:lnSpc>
              <a:spcBef>
                <a:spcPct val="0"/>
              </a:spcBef>
            </a:pPr>
            <a:r>
              <a:rPr lang="en-US" sz="8562" spc="-265">
                <a:solidFill>
                  <a:srgbClr val="373737"/>
                </a:solidFill>
                <a:latin typeface="Aileron Heavy"/>
              </a:rPr>
              <a:t>Pengertian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811832" y="3107938"/>
            <a:ext cx="5305733" cy="7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20">
                <a:solidFill>
                  <a:srgbClr val="FFFFFF"/>
                </a:solidFill>
                <a:latin typeface="Aileron Heavy"/>
              </a:rPr>
              <a:t>MOT - 21 JUNI 2020</a:t>
            </a:r>
          </a:p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20">
                <a:solidFill>
                  <a:srgbClr val="FFFFFF"/>
                </a:solidFill>
                <a:latin typeface="Aileron Heavy"/>
              </a:rPr>
              <a:t>MARINE BUDDIES MALANG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09AFA934-66F1-4121-878E-774A8399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1" r="14601"/>
          <a:stretch>
            <a:fillRect/>
          </a:stretch>
        </p:blipFill>
        <p:spPr>
          <a:xfrm>
            <a:off x="11987177" y="0"/>
            <a:ext cx="6317822" cy="56007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ACE4EB7C-EBF9-4C9B-9D84-620E4194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1" r="14601"/>
          <a:stretch>
            <a:fillRect/>
          </a:stretch>
        </p:blipFill>
        <p:spPr>
          <a:xfrm>
            <a:off x="11995578" y="4669971"/>
            <a:ext cx="6317822" cy="560070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0" y="1766055"/>
            <a:ext cx="18313400" cy="4296374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4" name="TextBox 4"/>
          <p:cNvSpPr txBox="1"/>
          <p:nvPr/>
        </p:nvSpPr>
        <p:spPr>
          <a:xfrm>
            <a:off x="587842" y="596145"/>
            <a:ext cx="9941599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688"/>
              </a:lnSpc>
              <a:spcBef>
                <a:spcPct val="0"/>
              </a:spcBef>
            </a:pPr>
            <a:r>
              <a:rPr lang="en-US" sz="7926" spc="-245" dirty="0" err="1">
                <a:solidFill>
                  <a:srgbClr val="373737"/>
                </a:solidFill>
                <a:latin typeface="Aileron Heavy"/>
              </a:rPr>
              <a:t>Klasifikasi</a:t>
            </a:r>
            <a:r>
              <a:rPr lang="en-US" sz="7926" spc="-245" dirty="0">
                <a:solidFill>
                  <a:srgbClr val="373737"/>
                </a:solidFill>
                <a:latin typeface="Aileron Heavy"/>
              </a:rPr>
              <a:t> </a:t>
            </a:r>
            <a:r>
              <a:rPr lang="en-US" sz="7926" spc="-245" dirty="0" err="1">
                <a:solidFill>
                  <a:srgbClr val="373737"/>
                </a:solidFill>
                <a:latin typeface="Aileron Heavy"/>
              </a:rPr>
              <a:t>Gambut</a:t>
            </a:r>
            <a:endParaRPr lang="en-US" sz="7926" spc="-245" dirty="0">
              <a:solidFill>
                <a:srgbClr val="373737"/>
              </a:solidFill>
              <a:latin typeface="Aileron Heav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7842" y="2082382"/>
            <a:ext cx="11527958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Secara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umum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dalam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klasifikasi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tanah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,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tanah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gambut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dikenal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sebagai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Organosol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atau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Histosols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yaitu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tanah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yang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memiliki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lapisan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bahan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organik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dengan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berat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jenis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(BD)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dalam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keadaan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lembab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&lt; 0,1 g cm</a:t>
            </a:r>
            <a:r>
              <a:rPr lang="en-US" sz="3600" spc="94" baseline="30000" dirty="0">
                <a:solidFill>
                  <a:srgbClr val="FFFBF1"/>
                </a:solidFill>
                <a:latin typeface="Aileron Thin Bold" panose="020B0604020202020204" charset="0"/>
              </a:rPr>
              <a:t>3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dengan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tebal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&gt; 60 cm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atau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lapisan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organik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dengan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BD &gt; 0,1 g cm-3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dengan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</a:t>
            </a:r>
            <a:r>
              <a:rPr lang="en-US" sz="3600" spc="94" dirty="0" err="1">
                <a:solidFill>
                  <a:srgbClr val="FFFBF1"/>
                </a:solidFill>
                <a:latin typeface="Aileron Thin Bold" panose="020B0604020202020204" charset="0"/>
              </a:rPr>
              <a:t>tebal</a:t>
            </a:r>
            <a:r>
              <a:rPr lang="en-US" sz="3600" spc="94" dirty="0">
                <a:solidFill>
                  <a:srgbClr val="FFFBF1"/>
                </a:solidFill>
                <a:latin typeface="Aileron Thin Bold" panose="020B0604020202020204" charset="0"/>
              </a:rPr>
              <a:t> &gt; 40 cm.</a:t>
            </a:r>
            <a:endParaRPr lang="en-US" sz="3600" u="none" spc="94" dirty="0">
              <a:solidFill>
                <a:srgbClr val="FFFBF1"/>
              </a:solidFill>
              <a:latin typeface="Aileron Thin Bol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5B177-C3A4-494E-9B0F-1B4B70095040}"/>
              </a:ext>
            </a:extLst>
          </p:cNvPr>
          <p:cNvSpPr txBox="1"/>
          <p:nvPr/>
        </p:nvSpPr>
        <p:spPr>
          <a:xfrm>
            <a:off x="12420600" y="1907445"/>
            <a:ext cx="52795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Berdasarkan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tingkat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kematangan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: </a:t>
            </a:r>
          </a:p>
          <a:p>
            <a:pPr marL="342900" indent="14288" algn="just">
              <a:buFont typeface="+mj-lt"/>
              <a:buAutoNum type="arabicPeriod"/>
            </a:pP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b="1" dirty="0" err="1">
                <a:solidFill>
                  <a:srgbClr val="FFFBF1"/>
                </a:solidFill>
                <a:latin typeface="Helvetica" pitchFamily="2" charset="0"/>
              </a:rPr>
              <a:t>Gambut</a:t>
            </a:r>
            <a:r>
              <a:rPr lang="en-US" sz="2400" b="1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b="1" dirty="0" err="1">
                <a:solidFill>
                  <a:srgbClr val="FFFBF1"/>
                </a:solidFill>
                <a:latin typeface="Helvetica" pitchFamily="2" charset="0"/>
              </a:rPr>
              <a:t>Saprik</a:t>
            </a:r>
            <a:r>
              <a:rPr lang="en-US" sz="2400" b="1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(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matang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):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gambut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yang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sudah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melapuk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,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berwarna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coklat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tua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,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kandungan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serat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&lt; 15%</a:t>
            </a:r>
          </a:p>
          <a:p>
            <a:pPr marL="342900" indent="14288" algn="just">
              <a:buFont typeface="+mj-lt"/>
              <a:buAutoNum type="arabicPeriod"/>
            </a:pPr>
            <a:r>
              <a:rPr lang="en-US" sz="2400" b="1" dirty="0" err="1">
                <a:solidFill>
                  <a:srgbClr val="FFFBF1"/>
                </a:solidFill>
                <a:latin typeface="Helvetica" pitchFamily="2" charset="0"/>
              </a:rPr>
              <a:t>Gambut</a:t>
            </a:r>
            <a:r>
              <a:rPr lang="en-US" sz="2400" b="1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b="1" dirty="0" err="1">
                <a:solidFill>
                  <a:srgbClr val="FFFBF1"/>
                </a:solidFill>
                <a:latin typeface="Helvetica" pitchFamily="2" charset="0"/>
              </a:rPr>
              <a:t>Hemik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(1/2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matang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) :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setengah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lapuk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,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berwarna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coklat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,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kandungan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serat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15 – 75%</a:t>
            </a:r>
          </a:p>
          <a:p>
            <a:pPr marL="342900" indent="14288" algn="just">
              <a:buFont typeface="+mj-lt"/>
              <a:buAutoNum type="arabicPeriod"/>
            </a:pPr>
            <a:r>
              <a:rPr lang="en-US" sz="2400" b="1" dirty="0" err="1">
                <a:solidFill>
                  <a:srgbClr val="FFFBF1"/>
                </a:solidFill>
                <a:latin typeface="Helvetica" pitchFamily="2" charset="0"/>
              </a:rPr>
              <a:t>Gambut</a:t>
            </a:r>
            <a:r>
              <a:rPr lang="en-US" sz="2400" b="1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b="1" dirty="0" err="1">
                <a:solidFill>
                  <a:srgbClr val="FFFBF1"/>
                </a:solidFill>
                <a:latin typeface="Helvetica" pitchFamily="2" charset="0"/>
              </a:rPr>
              <a:t>fibrik</a:t>
            </a:r>
            <a:r>
              <a:rPr lang="en-US" sz="2400" b="1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(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mentah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) :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belum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lapuk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,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coklat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,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kandungan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rgbClr val="FFFBF1"/>
                </a:solidFill>
                <a:latin typeface="Helvetica" pitchFamily="2" charset="0"/>
              </a:rPr>
              <a:t>serat</a:t>
            </a:r>
            <a:r>
              <a:rPr lang="en-US" sz="2400" dirty="0">
                <a:solidFill>
                  <a:srgbClr val="FFFBF1"/>
                </a:solidFill>
                <a:latin typeface="Helvetica" pitchFamily="2" charset="0"/>
              </a:rPr>
              <a:t> &gt;75%</a:t>
            </a:r>
            <a:endParaRPr lang="en-ID" sz="2400" dirty="0">
              <a:solidFill>
                <a:srgbClr val="FFFBF1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66571D-1FD0-4FA2-92AB-F833CE8B40F8}"/>
              </a:ext>
            </a:extLst>
          </p:cNvPr>
          <p:cNvSpPr txBox="1"/>
          <p:nvPr/>
        </p:nvSpPr>
        <p:spPr>
          <a:xfrm>
            <a:off x="6629400" y="6565141"/>
            <a:ext cx="6176039" cy="2905411"/>
          </a:xfrm>
          <a:prstGeom prst="rect">
            <a:avLst/>
          </a:prstGeom>
          <a:solidFill>
            <a:srgbClr val="FFFBF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2400" dirty="0" err="1">
                <a:latin typeface="Aileron Thin Bold" panose="020B0604020202020204" charset="0"/>
              </a:rPr>
              <a:t>Berdasarkan</a:t>
            </a:r>
            <a:r>
              <a:rPr lang="en-US" sz="2400" dirty="0">
                <a:latin typeface="Aileron Thin Bold" panose="020B0604020202020204" charset="0"/>
              </a:rPr>
              <a:t> </a:t>
            </a:r>
            <a:r>
              <a:rPr lang="en-US" sz="2400" dirty="0" err="1">
                <a:latin typeface="Aileron Thin Bold" panose="020B0604020202020204" charset="0"/>
              </a:rPr>
              <a:t>tingkat</a:t>
            </a:r>
            <a:r>
              <a:rPr lang="en-US" sz="2400" dirty="0">
                <a:latin typeface="Aileron Thin Bold" panose="020B0604020202020204" charset="0"/>
              </a:rPr>
              <a:t> </a:t>
            </a:r>
            <a:r>
              <a:rPr lang="en-US" sz="2400" dirty="0" err="1">
                <a:latin typeface="Aileron Thin Bold" panose="020B0604020202020204" charset="0"/>
              </a:rPr>
              <a:t>kesuburan</a:t>
            </a:r>
            <a:r>
              <a:rPr lang="en-US" sz="2400" dirty="0">
                <a:latin typeface="Aileron Thin Bold" panose="020B0604020202020204" charset="0"/>
              </a:rPr>
              <a:t> : </a:t>
            </a:r>
          </a:p>
          <a:p>
            <a:pPr marL="457200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sz="2400" b="1" dirty="0" err="1">
                <a:latin typeface="Aileron Thin Bold" panose="020B0604020202020204" charset="0"/>
              </a:rPr>
              <a:t>Gambut</a:t>
            </a:r>
            <a:r>
              <a:rPr lang="en-US" sz="2400" b="1" dirty="0">
                <a:latin typeface="Aileron Thin Bold" panose="020B0604020202020204" charset="0"/>
              </a:rPr>
              <a:t> </a:t>
            </a:r>
            <a:r>
              <a:rPr lang="en-US" sz="2400" b="1" dirty="0" err="1">
                <a:latin typeface="Aileron Thin Bold" panose="020B0604020202020204" charset="0"/>
              </a:rPr>
              <a:t>eutrofik</a:t>
            </a:r>
            <a:r>
              <a:rPr lang="en-US" sz="2400" b="1" dirty="0">
                <a:latin typeface="Aileron Thin Bold" panose="020B0604020202020204" charset="0"/>
              </a:rPr>
              <a:t> </a:t>
            </a:r>
            <a:r>
              <a:rPr lang="en-US" sz="2400" dirty="0">
                <a:latin typeface="Aileron Thin Bold" panose="020B0604020202020204" charset="0"/>
              </a:rPr>
              <a:t>: </a:t>
            </a:r>
            <a:r>
              <a:rPr lang="en-US" sz="2400" dirty="0" err="1">
                <a:latin typeface="Aileron Thin Bold" panose="020B0604020202020204" charset="0"/>
              </a:rPr>
              <a:t>gambut</a:t>
            </a:r>
            <a:r>
              <a:rPr lang="en-US" sz="2400" dirty="0">
                <a:latin typeface="Aileron Thin Bold" panose="020B0604020202020204" charset="0"/>
              </a:rPr>
              <a:t> yang </a:t>
            </a:r>
            <a:r>
              <a:rPr lang="en-US" sz="2400" dirty="0" err="1">
                <a:latin typeface="Aileron Thin Bold" panose="020B0604020202020204" charset="0"/>
              </a:rPr>
              <a:t>subur</a:t>
            </a:r>
            <a:r>
              <a:rPr lang="en-US" sz="2400" dirty="0">
                <a:latin typeface="Aileron Thin Bold" panose="020B0604020202020204" charset="0"/>
              </a:rPr>
              <a:t> (kaya </a:t>
            </a:r>
            <a:r>
              <a:rPr lang="en-US" sz="2400" dirty="0" err="1">
                <a:latin typeface="Aileron Thin Bold" panose="020B0604020202020204" charset="0"/>
              </a:rPr>
              <a:t>akan</a:t>
            </a:r>
            <a:r>
              <a:rPr lang="en-US" sz="2400" dirty="0">
                <a:latin typeface="Aileron Thin Bold" panose="020B0604020202020204" charset="0"/>
              </a:rPr>
              <a:t> mineral dan </a:t>
            </a:r>
            <a:r>
              <a:rPr lang="en-US" sz="2400" dirty="0" err="1">
                <a:latin typeface="Aileron Thin Bold" panose="020B0604020202020204" charset="0"/>
              </a:rPr>
              <a:t>unsur</a:t>
            </a:r>
            <a:r>
              <a:rPr lang="en-US" sz="2400" dirty="0">
                <a:latin typeface="Aileron Thin Bold" panose="020B0604020202020204" charset="0"/>
              </a:rPr>
              <a:t> hara)</a:t>
            </a:r>
          </a:p>
          <a:p>
            <a:pPr marL="457200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sz="2400" b="1" dirty="0" err="1">
                <a:latin typeface="Aileron Thin Bold" panose="020B0604020202020204" charset="0"/>
              </a:rPr>
              <a:t>Gambut</a:t>
            </a:r>
            <a:r>
              <a:rPr lang="en-US" sz="2400" b="1" dirty="0">
                <a:latin typeface="Aileron Thin Bold" panose="020B0604020202020204" charset="0"/>
              </a:rPr>
              <a:t> </a:t>
            </a:r>
            <a:r>
              <a:rPr lang="en-US" sz="2400" b="1" dirty="0" err="1">
                <a:latin typeface="Aileron Thin Bold" panose="020B0604020202020204" charset="0"/>
              </a:rPr>
              <a:t>mesotrofik</a:t>
            </a:r>
            <a:r>
              <a:rPr lang="en-US" sz="2400" b="1" dirty="0">
                <a:latin typeface="Aileron Thin Bold" panose="020B0604020202020204" charset="0"/>
              </a:rPr>
              <a:t> </a:t>
            </a:r>
            <a:r>
              <a:rPr lang="en-US" sz="2400" dirty="0">
                <a:latin typeface="Aileron Thin Bold" panose="020B0604020202020204" charset="0"/>
              </a:rPr>
              <a:t>: </a:t>
            </a:r>
            <a:r>
              <a:rPr lang="en-US" sz="2400" dirty="0" err="1">
                <a:latin typeface="Aileron Thin Bold" panose="020B0604020202020204" charset="0"/>
              </a:rPr>
              <a:t>gambut</a:t>
            </a:r>
            <a:r>
              <a:rPr lang="en-US" sz="2400" dirty="0">
                <a:latin typeface="Aileron Thin Bold" panose="020B0604020202020204" charset="0"/>
              </a:rPr>
              <a:t> yang </a:t>
            </a:r>
            <a:r>
              <a:rPr lang="en-US" sz="2400" dirty="0" err="1">
                <a:latin typeface="Aileron Thin Bold" panose="020B0604020202020204" charset="0"/>
              </a:rPr>
              <a:t>agak</a:t>
            </a:r>
            <a:r>
              <a:rPr lang="en-US" sz="2400" dirty="0">
                <a:latin typeface="Aileron Thin Bold" panose="020B0604020202020204" charset="0"/>
              </a:rPr>
              <a:t> </a:t>
            </a:r>
            <a:r>
              <a:rPr lang="en-US" sz="2400" dirty="0" err="1">
                <a:latin typeface="Aileron Thin Bold" panose="020B0604020202020204" charset="0"/>
              </a:rPr>
              <a:t>subur</a:t>
            </a:r>
            <a:r>
              <a:rPr lang="en-US" sz="2400" dirty="0">
                <a:latin typeface="Aileron Thin Bold" panose="020B0604020202020204" charset="0"/>
              </a:rPr>
              <a:t> (mineral dan </a:t>
            </a:r>
            <a:r>
              <a:rPr lang="en-US" sz="2400" dirty="0" err="1">
                <a:latin typeface="Aileron Thin Bold" panose="020B0604020202020204" charset="0"/>
              </a:rPr>
              <a:t>unsur</a:t>
            </a:r>
            <a:r>
              <a:rPr lang="en-US" sz="2400" dirty="0">
                <a:latin typeface="Aileron Thin Bold" panose="020B0604020202020204" charset="0"/>
              </a:rPr>
              <a:t> hara </a:t>
            </a:r>
            <a:r>
              <a:rPr lang="en-US" sz="2400" dirty="0" err="1">
                <a:latin typeface="Aileron Thin Bold" panose="020B0604020202020204" charset="0"/>
              </a:rPr>
              <a:t>sedang</a:t>
            </a:r>
            <a:r>
              <a:rPr lang="en-US" sz="2400" dirty="0">
                <a:latin typeface="Aileron Thin Bold" panose="020B0604020202020204" charset="0"/>
              </a:rPr>
              <a:t>)</a:t>
            </a:r>
          </a:p>
          <a:p>
            <a:pPr marL="457200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sz="2400" b="1" dirty="0" err="1">
                <a:latin typeface="Aileron Thin Bold" panose="020B0604020202020204" charset="0"/>
              </a:rPr>
              <a:t>Gambut</a:t>
            </a:r>
            <a:r>
              <a:rPr lang="en-US" sz="2400" b="1" dirty="0">
                <a:latin typeface="Aileron Thin Bold" panose="020B0604020202020204" charset="0"/>
              </a:rPr>
              <a:t> </a:t>
            </a:r>
            <a:r>
              <a:rPr lang="en-US" sz="2400" b="1" dirty="0" err="1">
                <a:latin typeface="Aileron Thin Bold" panose="020B0604020202020204" charset="0"/>
              </a:rPr>
              <a:t>oligotrofik</a:t>
            </a:r>
            <a:r>
              <a:rPr lang="en-US" sz="2400" b="1" dirty="0">
                <a:latin typeface="Aileron Thin Bold" panose="020B0604020202020204" charset="0"/>
              </a:rPr>
              <a:t> </a:t>
            </a:r>
            <a:r>
              <a:rPr lang="en-US" sz="2400" dirty="0">
                <a:latin typeface="Aileron Thin Bold" panose="020B0604020202020204" charset="0"/>
              </a:rPr>
              <a:t>: </a:t>
            </a:r>
            <a:r>
              <a:rPr lang="en-US" sz="2400" dirty="0" err="1">
                <a:latin typeface="Aileron Thin Bold" panose="020B0604020202020204" charset="0"/>
              </a:rPr>
              <a:t>gambut</a:t>
            </a:r>
            <a:r>
              <a:rPr lang="en-US" sz="2400" dirty="0">
                <a:latin typeface="Aileron Thin Bold" panose="020B0604020202020204" charset="0"/>
              </a:rPr>
              <a:t> yang </a:t>
            </a:r>
            <a:r>
              <a:rPr lang="en-US" sz="2400" dirty="0" err="1">
                <a:latin typeface="Aileron Thin Bold" panose="020B0604020202020204" charset="0"/>
              </a:rPr>
              <a:t>tidak</a:t>
            </a:r>
            <a:r>
              <a:rPr lang="en-US" sz="2400" dirty="0">
                <a:latin typeface="Aileron Thin Bold" panose="020B0604020202020204" charset="0"/>
              </a:rPr>
              <a:t> </a:t>
            </a:r>
            <a:r>
              <a:rPr lang="en-US" sz="2400" dirty="0" err="1">
                <a:latin typeface="Aileron Thin Bold" panose="020B0604020202020204" charset="0"/>
              </a:rPr>
              <a:t>subur</a:t>
            </a:r>
            <a:r>
              <a:rPr lang="en-US" sz="2400" dirty="0">
                <a:latin typeface="Aileron Thin Bold" panose="020B0604020202020204" charset="0"/>
              </a:rPr>
              <a:t> (miskin mineral dan </a:t>
            </a:r>
            <a:r>
              <a:rPr lang="en-US" sz="2400" dirty="0" err="1">
                <a:latin typeface="Aileron Thin Bold" panose="020B0604020202020204" charset="0"/>
              </a:rPr>
              <a:t>unsur</a:t>
            </a:r>
            <a:r>
              <a:rPr lang="en-US" sz="2400" dirty="0">
                <a:latin typeface="Aileron Thin Bold" panose="020B0604020202020204" charset="0"/>
              </a:rPr>
              <a:t> hara)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B981-9D18-4B3D-A98C-6EE08AD6C7B7}"/>
              </a:ext>
            </a:extLst>
          </p:cNvPr>
          <p:cNvSpPr txBox="1"/>
          <p:nvPr/>
        </p:nvSpPr>
        <p:spPr>
          <a:xfrm>
            <a:off x="332021" y="6548812"/>
            <a:ext cx="6019800" cy="3311612"/>
          </a:xfrm>
          <a:prstGeom prst="rect">
            <a:avLst/>
          </a:prstGeom>
          <a:solidFill>
            <a:srgbClr val="FFFBF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2400" dirty="0" err="1">
                <a:latin typeface="Aileron Thin Bold" panose="020B0604020202020204" charset="0"/>
              </a:rPr>
              <a:t>Berdasarkan</a:t>
            </a:r>
            <a:r>
              <a:rPr lang="en-US" sz="2400" dirty="0">
                <a:latin typeface="Aileron Thin Bold" panose="020B0604020202020204" charset="0"/>
              </a:rPr>
              <a:t> </a:t>
            </a:r>
            <a:r>
              <a:rPr lang="en-US" sz="2400" dirty="0" err="1">
                <a:latin typeface="Aileron Thin Bold" panose="020B0604020202020204" charset="0"/>
              </a:rPr>
              <a:t>lingkungan</a:t>
            </a:r>
            <a:r>
              <a:rPr lang="en-US" sz="2400" dirty="0">
                <a:latin typeface="Aileron Thin Bold" panose="020B0604020202020204" charset="0"/>
              </a:rPr>
              <a:t> </a:t>
            </a:r>
            <a:r>
              <a:rPr lang="en-US" sz="2400" dirty="0" err="1">
                <a:latin typeface="Aileron Thin Bold" panose="020B0604020202020204" charset="0"/>
              </a:rPr>
              <a:t>pembentukannya</a:t>
            </a:r>
            <a:r>
              <a:rPr lang="en-US" sz="2400" dirty="0">
                <a:latin typeface="Aileron Thin Bold" panose="020B0604020202020204" charset="0"/>
              </a:rPr>
              <a:t>: </a:t>
            </a:r>
          </a:p>
          <a:p>
            <a:pPr marL="457200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sz="2400" b="1" dirty="0" err="1">
                <a:latin typeface="Aileron Thin Bold" panose="020B0604020202020204" charset="0"/>
              </a:rPr>
              <a:t>Gambut</a:t>
            </a:r>
            <a:r>
              <a:rPr lang="en-US" sz="2400" b="1" dirty="0">
                <a:latin typeface="Aileron Thin Bold" panose="020B0604020202020204" charset="0"/>
              </a:rPr>
              <a:t> </a:t>
            </a:r>
            <a:r>
              <a:rPr lang="en-US" sz="2400" b="1" dirty="0" err="1">
                <a:latin typeface="Aileron Thin Bold" panose="020B0604020202020204" charset="0"/>
              </a:rPr>
              <a:t>ombrogen</a:t>
            </a:r>
            <a:r>
              <a:rPr lang="en-US" sz="2400" b="1" dirty="0">
                <a:latin typeface="Aileron Thin Bold" panose="020B0604020202020204" charset="0"/>
              </a:rPr>
              <a:t> </a:t>
            </a:r>
            <a:r>
              <a:rPr lang="en-US" sz="2400" dirty="0">
                <a:latin typeface="Aileron Thin Bold" panose="020B0604020202020204" charset="0"/>
              </a:rPr>
              <a:t>: </a:t>
            </a:r>
            <a:r>
              <a:rPr lang="en-US" sz="2400" dirty="0" err="1">
                <a:latin typeface="Aileron Thin Bold" panose="020B0604020202020204" charset="0"/>
              </a:rPr>
              <a:t>gambut</a:t>
            </a:r>
            <a:r>
              <a:rPr lang="en-US" sz="2400" dirty="0">
                <a:latin typeface="Aileron Thin Bold" panose="020B0604020202020204" charset="0"/>
              </a:rPr>
              <a:t> yang </a:t>
            </a:r>
            <a:r>
              <a:rPr lang="en-US" sz="2400" dirty="0" err="1">
                <a:latin typeface="Aileron Thin Bold" panose="020B0604020202020204" charset="0"/>
              </a:rPr>
              <a:t>terbentuk</a:t>
            </a:r>
            <a:r>
              <a:rPr lang="en-US" sz="2400" dirty="0">
                <a:latin typeface="Aileron Thin Bold" panose="020B0604020202020204" charset="0"/>
              </a:rPr>
              <a:t> pada </a:t>
            </a:r>
            <a:r>
              <a:rPr lang="en-US" sz="2400" dirty="0" err="1">
                <a:latin typeface="Aileron Thin Bold" panose="020B0604020202020204" charset="0"/>
              </a:rPr>
              <a:t>lingkungan</a:t>
            </a:r>
            <a:r>
              <a:rPr lang="en-US" sz="2400" dirty="0">
                <a:latin typeface="Aileron Thin Bold" panose="020B0604020202020204" charset="0"/>
              </a:rPr>
              <a:t>  yang kaya air </a:t>
            </a:r>
            <a:r>
              <a:rPr lang="en-US" sz="2400" dirty="0" err="1">
                <a:latin typeface="Aileron Thin Bold" panose="020B0604020202020204" charset="0"/>
              </a:rPr>
              <a:t>hujan</a:t>
            </a:r>
            <a:endParaRPr lang="en-US" sz="2400" dirty="0">
              <a:latin typeface="Aileron Thin Bold" panose="020B0604020202020204" charset="0"/>
            </a:endParaRPr>
          </a:p>
          <a:p>
            <a:pPr marL="457200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US" sz="2400" b="1" dirty="0" err="1">
                <a:latin typeface="Aileron Thin Bold" panose="020B0604020202020204" charset="0"/>
              </a:rPr>
              <a:t>Gambut</a:t>
            </a:r>
            <a:r>
              <a:rPr lang="en-US" sz="2400" b="1" dirty="0">
                <a:latin typeface="Aileron Thin Bold" panose="020B0604020202020204" charset="0"/>
              </a:rPr>
              <a:t> </a:t>
            </a:r>
            <a:r>
              <a:rPr lang="en-US" sz="2400" b="1" dirty="0" err="1">
                <a:latin typeface="Aileron Thin Bold" panose="020B0604020202020204" charset="0"/>
              </a:rPr>
              <a:t>topogen</a:t>
            </a:r>
            <a:r>
              <a:rPr lang="en-US" sz="2400" b="1" dirty="0">
                <a:latin typeface="Aileron Thin Bold" panose="020B0604020202020204" charset="0"/>
              </a:rPr>
              <a:t> </a:t>
            </a:r>
            <a:r>
              <a:rPr lang="en-US" sz="2400" dirty="0">
                <a:latin typeface="Aileron Thin Bold" panose="020B0604020202020204" charset="0"/>
              </a:rPr>
              <a:t>: </a:t>
            </a:r>
            <a:r>
              <a:rPr lang="en-US" sz="2400" dirty="0" err="1">
                <a:latin typeface="Aileron Thin Bold" panose="020B0604020202020204" charset="0"/>
              </a:rPr>
              <a:t>gambut</a:t>
            </a:r>
            <a:r>
              <a:rPr lang="en-US" sz="2400" dirty="0">
                <a:latin typeface="Aileron Thin Bold" panose="020B0604020202020204" charset="0"/>
              </a:rPr>
              <a:t> yang </a:t>
            </a:r>
            <a:r>
              <a:rPr lang="en-US" sz="2400" dirty="0" err="1">
                <a:latin typeface="Aileron Thin Bold" panose="020B0604020202020204" charset="0"/>
              </a:rPr>
              <a:t>terbentuk</a:t>
            </a:r>
            <a:r>
              <a:rPr lang="en-US" sz="2400" dirty="0">
                <a:latin typeface="Aileron Thin Bold" panose="020B0604020202020204" charset="0"/>
              </a:rPr>
              <a:t> di </a:t>
            </a:r>
            <a:r>
              <a:rPr lang="en-US" sz="2400" dirty="0" err="1">
                <a:latin typeface="Aileron Thin Bold" panose="020B0604020202020204" charset="0"/>
              </a:rPr>
              <a:t>lingkungan</a:t>
            </a:r>
            <a:r>
              <a:rPr lang="en-US" sz="2400" dirty="0">
                <a:latin typeface="Aileron Thin Bold" panose="020B0604020202020204" charset="0"/>
              </a:rPr>
              <a:t>  air </a:t>
            </a:r>
            <a:r>
              <a:rPr lang="en-US" sz="2400" dirty="0" err="1">
                <a:latin typeface="Aileron Thin Bold" panose="020B0604020202020204" charset="0"/>
              </a:rPr>
              <a:t>pasang</a:t>
            </a:r>
            <a:r>
              <a:rPr lang="en-US" sz="2400" dirty="0">
                <a:latin typeface="Aileron Thin Bold" panose="020B0604020202020204" charset="0"/>
              </a:rPr>
              <a:t>. </a:t>
            </a:r>
            <a:r>
              <a:rPr lang="en-US" sz="2400" dirty="0" err="1">
                <a:latin typeface="Aileron Thin Bold" panose="020B0604020202020204" charset="0"/>
              </a:rPr>
              <a:t>Lebih</a:t>
            </a:r>
            <a:r>
              <a:rPr lang="en-US" sz="2400" dirty="0">
                <a:latin typeface="Aileron Thin Bold" panose="020B0604020202020204" charset="0"/>
              </a:rPr>
              <a:t> </a:t>
            </a:r>
            <a:r>
              <a:rPr lang="en-US" sz="2400" dirty="0" err="1">
                <a:latin typeface="Aileron Thin Bold" panose="020B0604020202020204" charset="0"/>
              </a:rPr>
              <a:t>subur</a:t>
            </a:r>
            <a:r>
              <a:rPr lang="en-US" sz="2400" dirty="0">
                <a:latin typeface="Aileron Thin Bold" panose="020B0604020202020204" charset="0"/>
              </a:rPr>
              <a:t> dan kaya mineral </a:t>
            </a:r>
            <a:r>
              <a:rPr lang="en-US" sz="2400" dirty="0" err="1">
                <a:latin typeface="Aileron Thin Bold" panose="020B0604020202020204" charset="0"/>
              </a:rPr>
              <a:t>daripada</a:t>
            </a:r>
            <a:r>
              <a:rPr lang="en-US" sz="2400" dirty="0">
                <a:latin typeface="Aileron Thin Bold" panose="020B0604020202020204" charset="0"/>
              </a:rPr>
              <a:t> </a:t>
            </a:r>
            <a:r>
              <a:rPr lang="en-US" sz="2400" dirty="0" err="1">
                <a:latin typeface="Aileron Thin Bold" panose="020B0604020202020204" charset="0"/>
              </a:rPr>
              <a:t>ombrogen</a:t>
            </a:r>
            <a:endParaRPr lang="en-US" sz="2400" dirty="0">
              <a:latin typeface="Aileron Thin Bold" panose="020B0604020202020204" charset="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0E25FA51-9DE9-48C3-AA5E-E8FAC7D3AD2D}"/>
              </a:ext>
            </a:extLst>
          </p:cNvPr>
          <p:cNvSpPr txBox="1"/>
          <p:nvPr/>
        </p:nvSpPr>
        <p:spPr>
          <a:xfrm>
            <a:off x="12672017" y="9265166"/>
            <a:ext cx="5305733" cy="7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MOT - 21 JUNI 2020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MARINE BUDDIES MALANG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36253"/>
            <a:ext cx="7860872" cy="10323253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4" name="TextBox 4"/>
          <p:cNvSpPr txBox="1"/>
          <p:nvPr/>
        </p:nvSpPr>
        <p:spPr>
          <a:xfrm>
            <a:off x="8346401" y="495300"/>
            <a:ext cx="9941599" cy="20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688"/>
              </a:lnSpc>
              <a:spcBef>
                <a:spcPct val="0"/>
              </a:spcBef>
            </a:pPr>
            <a:r>
              <a:rPr lang="en-US" sz="7926" spc="-245" dirty="0" err="1">
                <a:solidFill>
                  <a:srgbClr val="373737"/>
                </a:solidFill>
                <a:latin typeface="Aileron Heavy"/>
              </a:rPr>
              <a:t>Pembentukan</a:t>
            </a:r>
            <a:r>
              <a:rPr lang="en-US" sz="7926" spc="-245" dirty="0">
                <a:solidFill>
                  <a:srgbClr val="373737"/>
                </a:solidFill>
                <a:latin typeface="Aileron Heavy"/>
              </a:rPr>
              <a:t> </a:t>
            </a:r>
            <a:r>
              <a:rPr lang="en-US" sz="7926" spc="-245" dirty="0" err="1">
                <a:solidFill>
                  <a:srgbClr val="373737"/>
                </a:solidFill>
                <a:latin typeface="Aileron Heavy"/>
              </a:rPr>
              <a:t>Gambut</a:t>
            </a:r>
            <a:endParaRPr lang="en-US" sz="7926" spc="-245" dirty="0">
              <a:solidFill>
                <a:srgbClr val="373737"/>
              </a:solidFill>
              <a:latin typeface="Aileron Heavy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4628" y="300784"/>
            <a:ext cx="7169171" cy="94147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46401" y="3009900"/>
            <a:ext cx="8989099" cy="6245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ct val="120000"/>
              </a:lnSpc>
              <a:spcBef>
                <a:spcPct val="0"/>
              </a:spcBef>
            </a:pP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Tanah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gambut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biasanya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terb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entuk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di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lingkungan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yang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basah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. Proses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dekomposisi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di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tanah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gambut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terhambat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karena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kondisi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anaerob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yang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menyebabkan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sedikitnya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jumlah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organisme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pengurai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.</a:t>
            </a:r>
          </a:p>
          <a:p>
            <a:pPr marL="342900" lvl="0" indent="-342900" algn="just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spc="89" dirty="0">
              <a:solidFill>
                <a:srgbClr val="373737"/>
              </a:solidFill>
              <a:latin typeface="Aileron Thin Bold" panose="020B0604020202020204" charset="0"/>
            </a:endParaRPr>
          </a:p>
          <a:p>
            <a:pPr lvl="0" algn="just">
              <a:lnSpc>
                <a:spcPct val="120000"/>
              </a:lnSpc>
              <a:spcBef>
                <a:spcPct val="0"/>
              </a:spcBef>
            </a:pP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Tahapan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: </a:t>
            </a:r>
          </a:p>
          <a:p>
            <a:pPr marL="892175" lvl="0" indent="-536575" algn="just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Tanaman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air dan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vegetasi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lahan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basah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menumbuhi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danau</a:t>
            </a:r>
            <a:r>
              <a:rPr lang="en-US" sz="2000" u="none" spc="89" dirty="0">
                <a:solidFill>
                  <a:srgbClr val="373737"/>
                </a:solidFill>
                <a:latin typeface="Aileron Thin Bold" panose="020B0604020202020204" charset="0"/>
              </a:rPr>
              <a:t> yang </a:t>
            </a:r>
            <a:r>
              <a:rPr lang="en-US" sz="2000" u="none" spc="89" dirty="0" err="1">
                <a:solidFill>
                  <a:srgbClr val="373737"/>
                </a:solidFill>
                <a:latin typeface="Aileron Thin Bold" panose="020B0604020202020204" charset="0"/>
              </a:rPr>
              <a:t>dangkal</a:t>
            </a:r>
            <a:endParaRPr lang="en-US" sz="2000" u="none" spc="89" dirty="0">
              <a:solidFill>
                <a:srgbClr val="373737"/>
              </a:solidFill>
              <a:latin typeface="Aileron Thin Bold" panose="020B0604020202020204" charset="0"/>
            </a:endParaRPr>
          </a:p>
          <a:p>
            <a:pPr marL="892175" lvl="0" indent="-534988" algn="just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Tumbuhan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air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tsb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kemudian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mati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dan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melapuk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,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membentuk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lapisan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. </a:t>
            </a:r>
          </a:p>
          <a:p>
            <a:pPr marL="892175" lvl="0" indent="-534988" algn="just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Lapisan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yang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terbentuk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adalah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lapisan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transisi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antara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lapisan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gambut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dengan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tanah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mineral. </a:t>
            </a:r>
          </a:p>
          <a:p>
            <a:pPr marL="892175" lvl="0" indent="-534988" algn="just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Tanaman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berikutnya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akan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tumbuh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dan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mengalami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siklus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yang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sama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seperti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tahapan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sebelumnya</a:t>
            </a:r>
            <a:endParaRPr lang="en-US" sz="2000" spc="89" dirty="0">
              <a:solidFill>
                <a:srgbClr val="373737"/>
              </a:solidFill>
              <a:latin typeface="Aileron Thin Bold" panose="020B0604020202020204" charset="0"/>
            </a:endParaRPr>
          </a:p>
          <a:p>
            <a:pPr marL="892175" lvl="0" indent="-534988" algn="just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Pada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akhirnya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danau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akan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penuh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dan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membentuk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lahan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gambut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yang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topogen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.</a:t>
            </a:r>
          </a:p>
          <a:p>
            <a:pPr marL="892175" lvl="0" indent="-534988" algn="just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Tanaman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akan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terus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tumbuh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diatas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lahan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topogen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,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membentuk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gambut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kubah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bernama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gambut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 </a:t>
            </a:r>
            <a:r>
              <a:rPr lang="en-US" sz="2000" spc="89" dirty="0" err="1">
                <a:solidFill>
                  <a:srgbClr val="373737"/>
                </a:solidFill>
                <a:latin typeface="Aileron Thin Bold" panose="020B0604020202020204" charset="0"/>
              </a:rPr>
              <a:t>ombrogen</a:t>
            </a:r>
            <a:r>
              <a:rPr lang="en-US" sz="2000" spc="89" dirty="0">
                <a:solidFill>
                  <a:srgbClr val="373737"/>
                </a:solidFill>
                <a:latin typeface="Aileron Thin Bold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24800" cy="10401446"/>
          </a:xfrm>
          <a:prstGeom prst="rect">
            <a:avLst/>
          </a:prstGeom>
          <a:solidFill>
            <a:srgbClr val="73867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233" t="4779" r="4301" b="2315"/>
          <a:stretch>
            <a:fillRect/>
          </a:stretch>
        </p:blipFill>
        <p:spPr>
          <a:xfrm>
            <a:off x="9060815" y="376740"/>
            <a:ext cx="8887460" cy="522086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8629" y="422107"/>
            <a:ext cx="4923971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598"/>
              </a:lnSpc>
              <a:spcBef>
                <a:spcPct val="0"/>
              </a:spcBef>
            </a:pPr>
            <a:r>
              <a:rPr lang="en-US" sz="6802" spc="-210" dirty="0" err="1">
                <a:solidFill>
                  <a:srgbClr val="FFFBF1"/>
                </a:solidFill>
                <a:latin typeface="Aileron Heavy"/>
              </a:rPr>
              <a:t>Persebaran</a:t>
            </a:r>
            <a:r>
              <a:rPr lang="en-US" sz="6802" spc="-210" dirty="0">
                <a:solidFill>
                  <a:srgbClr val="FFFBF1"/>
                </a:solidFill>
                <a:latin typeface="Aileron Heavy"/>
              </a:rPr>
              <a:t> </a:t>
            </a:r>
            <a:r>
              <a:rPr lang="en-US" sz="6802" spc="-210" dirty="0" err="1">
                <a:solidFill>
                  <a:srgbClr val="FFFBF1"/>
                </a:solidFill>
                <a:latin typeface="Aileron Heavy"/>
              </a:rPr>
              <a:t>Lahan</a:t>
            </a:r>
            <a:r>
              <a:rPr lang="en-US" sz="6802" spc="-210" dirty="0">
                <a:solidFill>
                  <a:srgbClr val="FFFBF1"/>
                </a:solidFill>
                <a:latin typeface="Aileron Heavy"/>
              </a:rPr>
              <a:t> </a:t>
            </a:r>
            <a:r>
              <a:rPr lang="en-US" sz="6802" spc="-210" dirty="0" err="1">
                <a:solidFill>
                  <a:srgbClr val="FFFBF1"/>
                </a:solidFill>
                <a:latin typeface="Aileron Heavy"/>
              </a:rPr>
              <a:t>Gambut</a:t>
            </a:r>
            <a:r>
              <a:rPr lang="en-US" sz="6802" spc="-210" dirty="0">
                <a:solidFill>
                  <a:srgbClr val="FFFBF1"/>
                </a:solidFill>
                <a:latin typeface="Aileron Heavy"/>
              </a:rPr>
              <a:t> di Indonesia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2000" y="4076700"/>
            <a:ext cx="6067825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spc="92" dirty="0" err="1">
                <a:solidFill>
                  <a:srgbClr val="FFFBF1"/>
                </a:solidFill>
                <a:latin typeface="Aileron Thin Bold"/>
              </a:rPr>
              <a:t>Persebaran</a:t>
            </a:r>
            <a:r>
              <a:rPr lang="en-US" sz="2800" spc="92" dirty="0">
                <a:solidFill>
                  <a:srgbClr val="FFFBF1"/>
                </a:solidFill>
                <a:latin typeface="Aileron Thin Bold"/>
              </a:rPr>
              <a:t> </a:t>
            </a:r>
            <a:r>
              <a:rPr lang="en-US" sz="2800" spc="92" dirty="0" err="1">
                <a:solidFill>
                  <a:srgbClr val="FFFBF1"/>
                </a:solidFill>
                <a:latin typeface="Aileron Thin Bold"/>
              </a:rPr>
              <a:t>tanah</a:t>
            </a:r>
            <a:r>
              <a:rPr lang="en-US" sz="2800" spc="92" dirty="0">
                <a:solidFill>
                  <a:srgbClr val="FFFBF1"/>
                </a:solidFill>
                <a:latin typeface="Aileron Thin Bold"/>
              </a:rPr>
              <a:t> </a:t>
            </a:r>
            <a:r>
              <a:rPr lang="en-US" sz="2800" spc="92" dirty="0" err="1">
                <a:solidFill>
                  <a:srgbClr val="FFFBF1"/>
                </a:solidFill>
                <a:latin typeface="Aileron Thin Bold"/>
              </a:rPr>
              <a:t>atau</a:t>
            </a:r>
            <a:r>
              <a:rPr lang="en-US" sz="2800" spc="92" dirty="0">
                <a:solidFill>
                  <a:srgbClr val="FFFBF1"/>
                </a:solidFill>
                <a:latin typeface="Aileron Thin Bold"/>
              </a:rPr>
              <a:t> </a:t>
            </a:r>
            <a:r>
              <a:rPr lang="en-US" sz="2800" spc="92" dirty="0" err="1">
                <a:solidFill>
                  <a:srgbClr val="FFFBF1"/>
                </a:solidFill>
                <a:latin typeface="Aileron Thin Bold"/>
              </a:rPr>
              <a:t>lahan</a:t>
            </a:r>
            <a:r>
              <a:rPr lang="en-US" sz="2800" spc="92" dirty="0">
                <a:solidFill>
                  <a:srgbClr val="FFFBF1"/>
                </a:solidFill>
                <a:latin typeface="Aileron Thin Bold"/>
              </a:rPr>
              <a:t> </a:t>
            </a:r>
            <a:r>
              <a:rPr lang="en-US" sz="2800" spc="92" dirty="0" err="1">
                <a:solidFill>
                  <a:srgbClr val="FFFBF1"/>
                </a:solidFill>
                <a:latin typeface="Aileron Thin Bold"/>
              </a:rPr>
              <a:t>gambut</a:t>
            </a:r>
            <a:r>
              <a:rPr lang="en-US" sz="2800" spc="92" dirty="0">
                <a:solidFill>
                  <a:srgbClr val="FFFBF1"/>
                </a:solidFill>
                <a:latin typeface="Aileron Thin Bold"/>
              </a:rPr>
              <a:t> d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i Indonesia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meliputi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semua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wilayah di Indonesia.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Beberapa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diantaranya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adalah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di Sumatera, Papua dan juga Kalimantan. </a:t>
            </a: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u="none" spc="92" dirty="0">
              <a:solidFill>
                <a:srgbClr val="FFFBF1"/>
              </a:solidFill>
              <a:latin typeface="Aileron Thin Bold"/>
            </a:endParaRPr>
          </a:p>
          <a:p>
            <a:pPr marL="342900" lvl="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Dari 14,9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juta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hektar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, 6,4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juta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hektar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(</a:t>
            </a:r>
            <a:r>
              <a:rPr lang="en-US" sz="2800" spc="92" dirty="0">
                <a:solidFill>
                  <a:srgbClr val="FFFBF1"/>
                </a:solidFill>
                <a:latin typeface="Aileron Thin Bold"/>
              </a:rPr>
              <a:t>51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%)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terletak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di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Pulau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Sumatera, 4,8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juta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(38%)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terletak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di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Pulau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Kalimantan, dan 3,7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juta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hektar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(</a:t>
            </a:r>
            <a:r>
              <a:rPr lang="en-US" sz="2800" spc="92" dirty="0">
                <a:solidFill>
                  <a:srgbClr val="FFFBF1"/>
                </a:solidFill>
                <a:latin typeface="Aileron Thin Bold"/>
              </a:rPr>
              <a:t>10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%) di </a:t>
            </a:r>
            <a:r>
              <a:rPr lang="en-US" sz="2800" u="none" spc="92" dirty="0" err="1">
                <a:solidFill>
                  <a:srgbClr val="FFFBF1"/>
                </a:solidFill>
                <a:latin typeface="Aileron Thin Bold"/>
              </a:rPr>
              <a:t>Pulau</a:t>
            </a:r>
            <a:r>
              <a:rPr lang="en-US" sz="2800" u="none" spc="92" dirty="0">
                <a:solidFill>
                  <a:srgbClr val="FFFBF1"/>
                </a:solidFill>
                <a:latin typeface="Aileron Thin Bold"/>
              </a:rPr>
              <a:t> Papua.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6F712-97AA-4595-ACCF-A7BC205AA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5933663"/>
            <a:ext cx="7333465" cy="39765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A7D1D898-FE6A-4FE9-BDCA-D724EC058C46}"/>
              </a:ext>
            </a:extLst>
          </p:cNvPr>
          <p:cNvSpPr/>
          <p:nvPr/>
        </p:nvSpPr>
        <p:spPr>
          <a:xfrm>
            <a:off x="-1" y="5524500"/>
            <a:ext cx="8229601" cy="3810001"/>
          </a:xfrm>
          <a:prstGeom prst="rect">
            <a:avLst/>
          </a:prstGeom>
          <a:solidFill>
            <a:srgbClr val="738677">
              <a:alpha val="45000"/>
            </a:srgbClr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BF8EC72-6A67-4E02-9DF8-EBCBDC2D070F}"/>
              </a:ext>
            </a:extLst>
          </p:cNvPr>
          <p:cNvSpPr/>
          <p:nvPr/>
        </p:nvSpPr>
        <p:spPr>
          <a:xfrm>
            <a:off x="8991600" y="1003600"/>
            <a:ext cx="9296402" cy="8483300"/>
          </a:xfrm>
          <a:prstGeom prst="rect">
            <a:avLst/>
          </a:prstGeom>
          <a:solidFill>
            <a:srgbClr val="738677">
              <a:alpha val="45000"/>
            </a:srgbClr>
          </a:solidFill>
        </p:spPr>
        <p:txBody>
          <a:bodyPr/>
          <a:lstStyle/>
          <a:p>
            <a:endParaRPr lang="en-ID" dirty="0"/>
          </a:p>
        </p:txBody>
      </p:sp>
      <p:pic>
        <p:nvPicPr>
          <p:cNvPr id="3" name="Picture 2" descr="A large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2DD75C1B-9C86-43F1-82ED-96EE50442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7500"/>
            <a:ext cx="8545285" cy="4782798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463CB82F-D202-47DA-95FB-E4243FCC0CAA}"/>
              </a:ext>
            </a:extLst>
          </p:cNvPr>
          <p:cNvSpPr/>
          <p:nvPr/>
        </p:nvSpPr>
        <p:spPr>
          <a:xfrm>
            <a:off x="0" y="0"/>
            <a:ext cx="8545286" cy="2628900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2B8B11-8947-4A7C-AD05-52C5D1D2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1" y="99218"/>
            <a:ext cx="8120743" cy="2430463"/>
          </a:xfrm>
        </p:spPr>
        <p:txBody>
          <a:bodyPr>
            <a:normAutofit fontScale="90000"/>
          </a:bodyPr>
          <a:lstStyle/>
          <a:p>
            <a:pPr algn="l"/>
            <a:r>
              <a:rPr lang="en-US" sz="6800" dirty="0" err="1">
                <a:solidFill>
                  <a:srgbClr val="FFFBF1"/>
                </a:solidFill>
                <a:latin typeface="Aileron Heavy" panose="020B0604020202020204" charset="0"/>
              </a:rPr>
              <a:t>Sifat</a:t>
            </a:r>
            <a:r>
              <a:rPr lang="en-US" sz="68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800" dirty="0" err="1">
                <a:solidFill>
                  <a:srgbClr val="FFFBF1"/>
                </a:solidFill>
                <a:latin typeface="Aileron Heavy" panose="020B0604020202020204" charset="0"/>
              </a:rPr>
              <a:t>Fisik</a:t>
            </a:r>
            <a:r>
              <a:rPr lang="en-US" sz="68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800" dirty="0" err="1">
                <a:solidFill>
                  <a:srgbClr val="FFFBF1"/>
                </a:solidFill>
                <a:latin typeface="Aileron Heavy" panose="020B0604020202020204" charset="0"/>
              </a:rPr>
              <a:t>dan</a:t>
            </a:r>
            <a:r>
              <a:rPr lang="en-US" sz="6800" dirty="0">
                <a:solidFill>
                  <a:srgbClr val="FFFBF1"/>
                </a:solidFill>
                <a:latin typeface="Aileron Heavy" panose="020B0604020202020204" charset="0"/>
              </a:rPr>
              <a:t> Kimia </a:t>
            </a:r>
            <a:r>
              <a:rPr lang="en-US" sz="6800" dirty="0" err="1">
                <a:solidFill>
                  <a:srgbClr val="FFFBF1"/>
                </a:solidFill>
                <a:latin typeface="Aileron Heavy" panose="020B0604020202020204" charset="0"/>
              </a:rPr>
              <a:t>Lahan</a:t>
            </a:r>
            <a:r>
              <a:rPr lang="en-US" sz="68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800" dirty="0" err="1">
                <a:solidFill>
                  <a:srgbClr val="FFFBF1"/>
                </a:solidFill>
                <a:latin typeface="Aileron Heavy" panose="020B0604020202020204" charset="0"/>
              </a:rPr>
              <a:t>Gambut</a:t>
            </a:r>
            <a:endParaRPr lang="en-ID" sz="6800" dirty="0">
              <a:solidFill>
                <a:srgbClr val="FFFBF1"/>
              </a:solidFill>
              <a:latin typeface="Aileron Heavy" panose="020B060402020202020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9374A2-B7C3-438F-BF99-91FC35988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0" y="1287235"/>
            <a:ext cx="8686800" cy="799616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ileron Thin Bold" panose="020B0604020202020204" charset="0"/>
              </a:rPr>
              <a:t>Sifat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Fisik</a:t>
            </a:r>
            <a:r>
              <a:rPr lang="en-US" dirty="0">
                <a:latin typeface="Aileron Thin Bold" panose="020B0604020202020204" charset="0"/>
              </a:rPr>
              <a:t> 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ileron Thin Bold" panose="020B0604020202020204" charset="0"/>
              </a:rPr>
              <a:t>Tingkat </a:t>
            </a:r>
            <a:r>
              <a:rPr lang="en-US" dirty="0" err="1">
                <a:latin typeface="Aileron Thin Bold" panose="020B0604020202020204" charset="0"/>
              </a:rPr>
              <a:t>kematangan</a:t>
            </a:r>
            <a:r>
              <a:rPr lang="en-US" dirty="0">
                <a:latin typeface="Aileron Thin Bold" panose="020B0604020202020204" charset="0"/>
              </a:rPr>
              <a:t> yang </a:t>
            </a:r>
            <a:r>
              <a:rPr lang="en-US" dirty="0" err="1">
                <a:latin typeface="Aileron Thin Bold" panose="020B0604020202020204" charset="0"/>
              </a:rPr>
              <a:t>berbeda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beda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karena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faktor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bahan</a:t>
            </a:r>
            <a:r>
              <a:rPr lang="en-US" dirty="0">
                <a:latin typeface="Aileron Thin Bold" panose="020B0604020202020204" charset="0"/>
              </a:rPr>
              <a:t>, </a:t>
            </a:r>
            <a:r>
              <a:rPr lang="en-US" dirty="0" err="1">
                <a:latin typeface="Aileron Thin Bold" panose="020B0604020202020204" charset="0"/>
              </a:rPr>
              <a:t>kondisi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lingkungan</a:t>
            </a:r>
            <a:r>
              <a:rPr lang="en-US" dirty="0">
                <a:latin typeface="Aileron Thin Bold" panose="020B0604020202020204" charset="0"/>
              </a:rPr>
              <a:t>, </a:t>
            </a:r>
            <a:r>
              <a:rPr lang="en-US" dirty="0" err="1">
                <a:latin typeface="Aileron Thin Bold" panose="020B0604020202020204" charset="0"/>
              </a:rPr>
              <a:t>dan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waktu</a:t>
            </a:r>
            <a:r>
              <a:rPr lang="en-US" dirty="0">
                <a:latin typeface="Aileron Thin Bold" panose="020B060402020202020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ileron Thin Bold" panose="020B0604020202020204" charset="0"/>
              </a:rPr>
              <a:t>Warna</a:t>
            </a:r>
            <a:r>
              <a:rPr lang="en-US" dirty="0">
                <a:latin typeface="Aileron Thin Bold" panose="020B0604020202020204" charset="0"/>
              </a:rPr>
              <a:t> yang </a:t>
            </a:r>
            <a:r>
              <a:rPr lang="en-US" dirty="0" err="1">
                <a:latin typeface="Aileron Thin Bold" panose="020B0604020202020204" charset="0"/>
              </a:rPr>
              <a:t>bervariasi</a:t>
            </a:r>
            <a:r>
              <a:rPr lang="en-US" dirty="0">
                <a:latin typeface="Aileron Thin Bold" panose="020B0604020202020204" charset="0"/>
              </a:rPr>
              <a:t>. </a:t>
            </a:r>
            <a:r>
              <a:rPr lang="en-US" dirty="0" err="1">
                <a:latin typeface="Aileron Thin Bold" panose="020B0604020202020204" charset="0"/>
              </a:rPr>
              <a:t>Umumnya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coklat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sampai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kehitaman</a:t>
            </a:r>
            <a:r>
              <a:rPr lang="en-US" dirty="0">
                <a:latin typeface="Aileron Thin Bold" panose="020B0604020202020204" charset="0"/>
              </a:rPr>
              <a:t>. Makin </a:t>
            </a:r>
            <a:r>
              <a:rPr lang="en-US" dirty="0" err="1">
                <a:latin typeface="Aileron Thin Bold" panose="020B0604020202020204" charset="0"/>
              </a:rPr>
              <a:t>pekat</a:t>
            </a:r>
            <a:r>
              <a:rPr lang="en-US" dirty="0">
                <a:latin typeface="Aileron Thin Bold" panose="020B0604020202020204" charset="0"/>
              </a:rPr>
              <a:t>, </a:t>
            </a:r>
            <a:r>
              <a:rPr lang="en-US" dirty="0" err="1">
                <a:latin typeface="Aileron Thin Bold" panose="020B0604020202020204" charset="0"/>
              </a:rPr>
              <a:t>maka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gambut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semakin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matang</a:t>
            </a:r>
            <a:r>
              <a:rPr lang="en-US" dirty="0">
                <a:latin typeface="Aileron Thin Bold" panose="020B060402020202020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ileron Thin Bold" panose="020B0604020202020204" charset="0"/>
              </a:rPr>
              <a:t>Berat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jenis</a:t>
            </a:r>
            <a:r>
              <a:rPr lang="en-US" dirty="0">
                <a:latin typeface="Aileron Thin Bold" panose="020B0604020202020204" charset="0"/>
              </a:rPr>
              <a:t> yang </a:t>
            </a:r>
            <a:r>
              <a:rPr lang="en-US" dirty="0" err="1">
                <a:latin typeface="Aileron Thin Bold" panose="020B0604020202020204" charset="0"/>
              </a:rPr>
              <a:t>jauh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lebih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rendah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daripada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tanah</a:t>
            </a:r>
            <a:r>
              <a:rPr lang="en-US" dirty="0">
                <a:latin typeface="Aileron Thin Bold" panose="020B0604020202020204" charset="0"/>
              </a:rPr>
              <a:t> alluvial.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ileron Thin Bold" panose="020B0604020202020204" charset="0"/>
              </a:rPr>
              <a:t>Ruang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pori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besar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sehingga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kerapatan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tanahnya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rendah</a:t>
            </a:r>
            <a:r>
              <a:rPr lang="en-US" dirty="0">
                <a:latin typeface="Aileron Thin Bold" panose="020B0604020202020204" charset="0"/>
              </a:rPr>
              <a:t> dan </a:t>
            </a:r>
            <a:r>
              <a:rPr lang="en-US" dirty="0" err="1">
                <a:latin typeface="Aileron Thin Bold" panose="020B0604020202020204" charset="0"/>
              </a:rPr>
              <a:t>berbobot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ringan</a:t>
            </a:r>
            <a:r>
              <a:rPr lang="en-US" dirty="0">
                <a:latin typeface="Aileron Thin Bold" panose="020B060402020202020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ileron Thin Bold" panose="020B0604020202020204" charset="0"/>
              </a:rPr>
              <a:t>Daya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penyaluran</a:t>
            </a:r>
            <a:r>
              <a:rPr lang="en-US" dirty="0">
                <a:latin typeface="Aileron Thin Bold" panose="020B0604020202020204" charset="0"/>
              </a:rPr>
              <a:t> air </a:t>
            </a:r>
            <a:r>
              <a:rPr lang="en-US" dirty="0" err="1">
                <a:latin typeface="Aileron Thin Bold" panose="020B0604020202020204" charset="0"/>
              </a:rPr>
              <a:t>cepat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secara</a:t>
            </a:r>
            <a:r>
              <a:rPr lang="en-US" dirty="0">
                <a:latin typeface="Aileron Thin Bold" panose="020B0604020202020204" charset="0"/>
              </a:rPr>
              <a:t> horizontal </a:t>
            </a:r>
            <a:r>
              <a:rPr lang="en-US" dirty="0" err="1">
                <a:latin typeface="Aileron Thin Bold" panose="020B0604020202020204" charset="0"/>
              </a:rPr>
              <a:t>tetapi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sangat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lambat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secara</a:t>
            </a:r>
            <a:r>
              <a:rPr lang="en-US" dirty="0">
                <a:latin typeface="Aileron Thin Bold" panose="020B0604020202020204" charset="0"/>
              </a:rPr>
              <a:t> vertical. Oleh </a:t>
            </a:r>
            <a:r>
              <a:rPr lang="en-US" dirty="0" err="1">
                <a:latin typeface="Aileron Thin Bold" panose="020B0604020202020204" charset="0"/>
              </a:rPr>
              <a:t>karena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itu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lapisan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teratas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selalu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kering</a:t>
            </a:r>
            <a:r>
              <a:rPr lang="en-US" dirty="0">
                <a:latin typeface="Aileron Thin Bold" panose="020B0604020202020204" charset="0"/>
              </a:rPr>
              <a:t> dan </a:t>
            </a:r>
            <a:r>
              <a:rPr lang="en-US" dirty="0" err="1">
                <a:latin typeface="Aileron Thin Bold" panose="020B0604020202020204" charset="0"/>
              </a:rPr>
              <a:t>terbawah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akan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selalu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basah</a:t>
            </a:r>
            <a:r>
              <a:rPr lang="en-US" dirty="0">
                <a:latin typeface="Aileron Thin Bold" panose="020B0604020202020204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ileron Thin Bold" panose="020B0604020202020204" charset="0"/>
              </a:rPr>
              <a:t>Mudah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Terbakar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karena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kandungan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bahan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organik</a:t>
            </a:r>
            <a:r>
              <a:rPr lang="en-US" dirty="0">
                <a:latin typeface="Aileron Thin Bold" panose="020B0604020202020204" charset="0"/>
              </a:rPr>
              <a:t> (C dan O) yang </a:t>
            </a:r>
            <a:r>
              <a:rPr lang="en-US" dirty="0" err="1">
                <a:latin typeface="Aileron Thin Bold" panose="020B0604020202020204" charset="0"/>
              </a:rPr>
              <a:t>tinggi</a:t>
            </a:r>
            <a:r>
              <a:rPr lang="en-US" dirty="0">
                <a:latin typeface="Aileron Thin Bold" panose="020B0604020202020204" charset="0"/>
              </a:rPr>
              <a:t>. </a:t>
            </a:r>
            <a:r>
              <a:rPr lang="en-US" dirty="0" err="1">
                <a:latin typeface="Aileron Thin Bold" panose="020B0604020202020204" charset="0"/>
              </a:rPr>
              <a:t>Sulit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dipadamkan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karena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api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merambat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ke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dasar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lahan</a:t>
            </a:r>
            <a:r>
              <a:rPr lang="en-US" dirty="0">
                <a:latin typeface="Aileron Thin Bold" panose="020B0604020202020204" charset="0"/>
              </a:rPr>
              <a:t>.</a:t>
            </a:r>
            <a:endParaRPr lang="en-ID" b="1" dirty="0">
              <a:latin typeface="Aileron Thin Bold" panose="020B060402020202020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699769B-3FCA-436F-8241-80C2C2530652}"/>
              </a:ext>
            </a:extLst>
          </p:cNvPr>
          <p:cNvSpPr txBox="1">
            <a:spLocks/>
          </p:cNvSpPr>
          <p:nvPr/>
        </p:nvSpPr>
        <p:spPr>
          <a:xfrm>
            <a:off x="391729" y="5930600"/>
            <a:ext cx="8026557" cy="335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ileron Thin Bold" panose="020B0604020202020204" charset="0"/>
              </a:rPr>
              <a:t>Sifat</a:t>
            </a:r>
            <a:r>
              <a:rPr lang="en-US" dirty="0">
                <a:latin typeface="Aileron Thin Bold" panose="020B0604020202020204" charset="0"/>
              </a:rPr>
              <a:t> Kimia: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ileron Thin Bold" panose="020B0604020202020204" charset="0"/>
              </a:rPr>
              <a:t>Kesuburannya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rendah</a:t>
            </a:r>
            <a:endParaRPr lang="en-US" dirty="0">
              <a:latin typeface="Aileron Thin Bold" panose="020B060402020202020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ileron Thin Bold" panose="020B0604020202020204" charset="0"/>
              </a:rPr>
              <a:t>pH </a:t>
            </a:r>
            <a:r>
              <a:rPr lang="en-US" dirty="0" err="1">
                <a:latin typeface="Aileron Thin Bold" panose="020B0604020202020204" charset="0"/>
              </a:rPr>
              <a:t>rendah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ID" dirty="0">
                <a:latin typeface="Aileron Thin Bold" panose="020B0604020202020204" charset="0"/>
              </a:rPr>
              <a:t>(</a:t>
            </a:r>
            <a:r>
              <a:rPr lang="en-ID" dirty="0" err="1">
                <a:latin typeface="Aileron Thin Bold" panose="020B0604020202020204" charset="0"/>
              </a:rPr>
              <a:t>Asam</a:t>
            </a:r>
            <a:r>
              <a:rPr lang="en-ID" dirty="0">
                <a:latin typeface="Aileron Thin Bold" panose="020B0604020202020204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>
                <a:latin typeface="Aileron Thin Bold" panose="020B0604020202020204" charset="0"/>
              </a:rPr>
              <a:t>Kaya </a:t>
            </a:r>
            <a:r>
              <a:rPr lang="en-ID" dirty="0" err="1">
                <a:latin typeface="Aileron Thin Bold" panose="020B0604020202020204" charset="0"/>
              </a:rPr>
              <a:t>akan</a:t>
            </a:r>
            <a:r>
              <a:rPr lang="en-ID" dirty="0">
                <a:latin typeface="Aileron Thin Bold" panose="020B0604020202020204" charset="0"/>
              </a:rPr>
              <a:t> </a:t>
            </a:r>
            <a:r>
              <a:rPr lang="en-ID" dirty="0" err="1">
                <a:latin typeface="Aileron Thin Bold" panose="020B0604020202020204" charset="0"/>
              </a:rPr>
              <a:t>unsur</a:t>
            </a:r>
            <a:r>
              <a:rPr lang="en-ID" dirty="0">
                <a:latin typeface="Aileron Thin Bold" panose="020B0604020202020204" charset="0"/>
              </a:rPr>
              <a:t> hara </a:t>
            </a:r>
            <a:r>
              <a:rPr lang="en-ID" dirty="0" err="1">
                <a:latin typeface="Aileron Thin Bold" panose="020B0604020202020204" charset="0"/>
              </a:rPr>
              <a:t>makro</a:t>
            </a:r>
            <a:r>
              <a:rPr lang="en-ID" dirty="0">
                <a:latin typeface="Aileron Thin Bold" panose="020B0604020202020204" charset="0"/>
              </a:rPr>
              <a:t> </a:t>
            </a:r>
            <a:r>
              <a:rPr lang="en-US" dirty="0">
                <a:latin typeface="Aileron Thin Bold" panose="020B0604020202020204" charset="0"/>
              </a:rPr>
              <a:t>&amp; </a:t>
            </a:r>
            <a:r>
              <a:rPr lang="en-US" dirty="0" err="1">
                <a:latin typeface="Aileron Thin Bold" panose="020B0604020202020204" charset="0"/>
              </a:rPr>
              <a:t>mikro</a:t>
            </a:r>
            <a:r>
              <a:rPr lang="en-US" dirty="0">
                <a:latin typeface="Aileron Thin Bold" panose="020B0604020202020204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Aileron Thin Bold" panose="020B0604020202020204" charset="0"/>
              </a:rPr>
              <a:t>Mengandung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banyak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asam-asam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organik</a:t>
            </a:r>
            <a:r>
              <a:rPr lang="en-US" dirty="0">
                <a:latin typeface="Aileron Thin Bold" panose="020B0604020202020204" charset="0"/>
              </a:rPr>
              <a:t> </a:t>
            </a:r>
            <a:r>
              <a:rPr lang="en-US" dirty="0" err="1">
                <a:latin typeface="Aileron Thin Bold" panose="020B0604020202020204" charset="0"/>
              </a:rPr>
              <a:t>beracun</a:t>
            </a:r>
            <a:r>
              <a:rPr lang="en-US" dirty="0">
                <a:latin typeface="Aileron Thin Bold" panose="020B0604020202020204" charset="0"/>
              </a:rPr>
              <a:t>. </a:t>
            </a:r>
            <a:endParaRPr lang="en-ID" dirty="0">
              <a:latin typeface="Aileron Thin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01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97AFB404-677C-4274-BE88-DE193AC247B9}"/>
              </a:ext>
            </a:extLst>
          </p:cNvPr>
          <p:cNvSpPr/>
          <p:nvPr/>
        </p:nvSpPr>
        <p:spPr>
          <a:xfrm>
            <a:off x="6143624" y="1003600"/>
            <a:ext cx="12144376" cy="8483300"/>
          </a:xfrm>
          <a:prstGeom prst="rect">
            <a:avLst/>
          </a:prstGeom>
          <a:solidFill>
            <a:srgbClr val="738677">
              <a:alpha val="45000"/>
            </a:srgbClr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540AFB4-9B79-4B37-8EAA-FEEDD1752AC4}"/>
              </a:ext>
            </a:extLst>
          </p:cNvPr>
          <p:cNvSpPr/>
          <p:nvPr/>
        </p:nvSpPr>
        <p:spPr>
          <a:xfrm>
            <a:off x="0" y="0"/>
            <a:ext cx="6143625" cy="10401446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3A394-311C-4A18-94F0-9A6EF331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4381500"/>
            <a:ext cx="5638800" cy="3421062"/>
          </a:xfrm>
        </p:spPr>
        <p:txBody>
          <a:bodyPr>
            <a:noAutofit/>
          </a:bodyPr>
          <a:lstStyle/>
          <a:p>
            <a:pPr algn="r"/>
            <a:r>
              <a:rPr lang="en-US" sz="8000" dirty="0" err="1">
                <a:solidFill>
                  <a:srgbClr val="FFFBF1"/>
                </a:solidFill>
                <a:latin typeface="Aileron Heavy" panose="020B0604020202020204" charset="0"/>
              </a:rPr>
              <a:t>Fungsi</a:t>
            </a:r>
            <a:br>
              <a:rPr lang="en-US" sz="8000" dirty="0">
                <a:solidFill>
                  <a:srgbClr val="FFFBF1"/>
                </a:solidFill>
                <a:latin typeface="Aileron Heavy" panose="020B0604020202020204" charset="0"/>
              </a:rPr>
            </a:br>
            <a:r>
              <a:rPr lang="en-US" sz="8000" dirty="0" err="1">
                <a:solidFill>
                  <a:srgbClr val="FFFBF1"/>
                </a:solidFill>
                <a:latin typeface="Aileron Heavy" panose="020B0604020202020204" charset="0"/>
              </a:rPr>
              <a:t>Kawasan</a:t>
            </a:r>
            <a:br>
              <a:rPr lang="en-US" sz="8000" dirty="0">
                <a:solidFill>
                  <a:srgbClr val="FFFBF1"/>
                </a:solidFill>
                <a:latin typeface="Aileron Heavy" panose="020B0604020202020204" charset="0"/>
              </a:rPr>
            </a:br>
            <a:r>
              <a:rPr lang="en-US" sz="8000" dirty="0" err="1">
                <a:solidFill>
                  <a:srgbClr val="FFFBF1"/>
                </a:solidFill>
                <a:latin typeface="Aileron Heavy" panose="020B0604020202020204" charset="0"/>
              </a:rPr>
              <a:t>Gambut</a:t>
            </a:r>
            <a:r>
              <a:rPr lang="en-US" sz="80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endParaRPr lang="en-ID" sz="8000" dirty="0">
              <a:solidFill>
                <a:srgbClr val="FFFBF1"/>
              </a:solidFill>
              <a:latin typeface="Aileron Heavy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57DE-77DA-4779-9598-AF9C6AB99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0" y="1714500"/>
            <a:ext cx="11025188" cy="6851500"/>
          </a:xfrm>
        </p:spPr>
        <p:txBody>
          <a:bodyPr>
            <a:noAutofit/>
          </a:bodyPr>
          <a:lstStyle/>
          <a:p>
            <a:r>
              <a:rPr lang="en-US" sz="2800" dirty="0" err="1">
                <a:latin typeface="Aileron Thin Bold" panose="020B0604020202020204" charset="0"/>
              </a:rPr>
              <a:t>Penampung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karbon</a:t>
            </a:r>
            <a:r>
              <a:rPr lang="en-US" sz="2800" dirty="0">
                <a:latin typeface="Aileron Thin Bold" panose="020B0604020202020204" charset="0"/>
              </a:rPr>
              <a:t> (C) </a:t>
            </a:r>
            <a:r>
              <a:rPr lang="en-US" sz="2800" dirty="0" err="1">
                <a:latin typeface="Aileron Thin Bold" panose="020B0604020202020204" charset="0"/>
              </a:rPr>
              <a:t>dalam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jumlah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sangat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besar</a:t>
            </a:r>
            <a:r>
              <a:rPr lang="en-US" sz="2800" dirty="0">
                <a:latin typeface="Aileron Thin Bold" panose="020B0604020202020204" charset="0"/>
              </a:rPr>
              <a:t>.</a:t>
            </a:r>
          </a:p>
          <a:p>
            <a:pPr marL="714375" indent="0" algn="just" defTabSz="714375">
              <a:buNone/>
            </a:pPr>
            <a:r>
              <a:rPr lang="en-US" sz="2800" dirty="0" err="1">
                <a:latin typeface="Aileron Thin Bold" panose="020B0604020202020204" charset="0"/>
              </a:rPr>
              <a:t>kandungan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karbon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dalam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 di Indonesia </a:t>
            </a:r>
            <a:r>
              <a:rPr lang="en-US" sz="2800" dirty="0" err="1">
                <a:latin typeface="Aileron Thin Bold" panose="020B0604020202020204" charset="0"/>
              </a:rPr>
              <a:t>adalah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sebesar</a:t>
            </a:r>
            <a:r>
              <a:rPr lang="en-US" sz="2800" dirty="0">
                <a:latin typeface="Aileron Thin Bold" panose="020B0604020202020204" charset="0"/>
              </a:rPr>
              <a:t> 46 </a:t>
            </a:r>
            <a:r>
              <a:rPr lang="en-US" sz="2800" dirty="0" err="1">
                <a:latin typeface="Aileron Thin Bold" panose="020B0604020202020204" charset="0"/>
              </a:rPr>
              <a:t>GigaTon</a:t>
            </a:r>
            <a:r>
              <a:rPr lang="en-US" sz="2800" dirty="0">
                <a:latin typeface="Aileron Thin Bold" panose="020B0604020202020204" charset="0"/>
              </a:rPr>
              <a:t>. </a:t>
            </a:r>
            <a:r>
              <a:rPr lang="en-US" sz="2800" dirty="0" err="1">
                <a:latin typeface="Aileron Thin Bold" panose="020B0604020202020204" charset="0"/>
              </a:rPr>
              <a:t>Apabila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terbakar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atau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didrainase</a:t>
            </a:r>
            <a:r>
              <a:rPr lang="en-US" sz="2800" dirty="0">
                <a:latin typeface="Aileron Thin Bold" panose="020B0604020202020204" charset="0"/>
              </a:rPr>
              <a:t> (</a:t>
            </a:r>
            <a:r>
              <a:rPr lang="en-US" sz="2800" dirty="0" err="1">
                <a:latin typeface="Aileron Thin Bold" panose="020B0604020202020204" charset="0"/>
              </a:rPr>
              <a:t>dikeringkan</a:t>
            </a:r>
            <a:r>
              <a:rPr lang="en-US" sz="2800" dirty="0">
                <a:latin typeface="Aileron Thin Bold" panose="020B0604020202020204" charset="0"/>
              </a:rPr>
              <a:t>), </a:t>
            </a:r>
            <a:r>
              <a:rPr lang="en-US" sz="2800" dirty="0" err="1">
                <a:latin typeface="Aileron Thin Bold" panose="020B0604020202020204" charset="0"/>
              </a:rPr>
              <a:t>maka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akan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menghasilkan</a:t>
            </a:r>
            <a:r>
              <a:rPr lang="en-US" sz="2800" dirty="0">
                <a:latin typeface="Aileron Thin Bold" panose="020B0604020202020204" charset="0"/>
              </a:rPr>
              <a:t> gas </a:t>
            </a:r>
            <a:r>
              <a:rPr lang="en-US" sz="2800" dirty="0" err="1">
                <a:latin typeface="Aileron Thin Bold" panose="020B0604020202020204" charset="0"/>
              </a:rPr>
              <a:t>rumah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kaca</a:t>
            </a:r>
            <a:r>
              <a:rPr lang="en-US" sz="2800" dirty="0">
                <a:latin typeface="Aileron Thin Bold" panose="020B0604020202020204" charset="0"/>
              </a:rPr>
              <a:t> (salah </a:t>
            </a:r>
            <a:r>
              <a:rPr lang="en-US" sz="2800" dirty="0" err="1">
                <a:latin typeface="Aileron Thin Bold" panose="020B0604020202020204" charset="0"/>
              </a:rPr>
              <a:t>satunya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karbon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dioksida</a:t>
            </a:r>
            <a:r>
              <a:rPr lang="en-US" sz="2800" dirty="0">
                <a:latin typeface="Aileron Thin Bold" panose="020B0604020202020204" charset="0"/>
              </a:rPr>
              <a:t>) </a:t>
            </a:r>
            <a:r>
              <a:rPr lang="en-US" sz="2800" dirty="0" err="1">
                <a:latin typeface="Aileron Thin Bold" panose="020B0604020202020204" charset="0"/>
              </a:rPr>
              <a:t>ke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udara</a:t>
            </a:r>
            <a:r>
              <a:rPr lang="en-US" sz="2800" dirty="0">
                <a:latin typeface="Aileron Thin Bold" panose="020B0604020202020204" charset="0"/>
              </a:rPr>
              <a:t> dan </a:t>
            </a:r>
            <a:r>
              <a:rPr lang="en-US" sz="2800" dirty="0" err="1">
                <a:latin typeface="Aileron Thin Bold" panose="020B0604020202020204" charset="0"/>
              </a:rPr>
              <a:t>akan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mempengaruhi</a:t>
            </a:r>
            <a:r>
              <a:rPr lang="en-US" sz="2800" dirty="0">
                <a:latin typeface="Aileron Thin Bold" panose="020B0604020202020204" charset="0"/>
              </a:rPr>
              <a:t>  </a:t>
            </a:r>
            <a:r>
              <a:rPr lang="en-US" sz="2800" dirty="0" err="1">
                <a:latin typeface="Aileron Thin Bold" panose="020B0604020202020204" charset="0"/>
              </a:rPr>
              <a:t>perubahan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iklim</a:t>
            </a:r>
            <a:r>
              <a:rPr lang="en-US" sz="2800" dirty="0">
                <a:latin typeface="Aileron Thin Bold" panose="020B0604020202020204" charset="0"/>
              </a:rPr>
              <a:t> dunia. </a:t>
            </a:r>
          </a:p>
          <a:p>
            <a:r>
              <a:rPr lang="en-US" sz="2800" dirty="0" err="1">
                <a:latin typeface="Aileron Thin Bold" panose="020B0604020202020204" charset="0"/>
              </a:rPr>
              <a:t>Tempat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hidup</a:t>
            </a:r>
            <a:r>
              <a:rPr lang="en-US" sz="2800" dirty="0">
                <a:latin typeface="Aileron Thin Bold" panose="020B0604020202020204" charset="0"/>
              </a:rPr>
              <a:t> flora </a:t>
            </a:r>
            <a:r>
              <a:rPr lang="en-US" sz="2800" dirty="0" err="1">
                <a:latin typeface="Aileron Thin Bold" panose="020B0604020202020204" charset="0"/>
              </a:rPr>
              <a:t>dan</a:t>
            </a:r>
            <a:r>
              <a:rPr lang="en-US" sz="2800" dirty="0">
                <a:latin typeface="Aileron Thin Bold" panose="020B0604020202020204" charset="0"/>
              </a:rPr>
              <a:t> fauna</a:t>
            </a:r>
          </a:p>
          <a:p>
            <a:r>
              <a:rPr lang="en-US" sz="2800" dirty="0" err="1">
                <a:latin typeface="Aileron Thin Bold" panose="020B0604020202020204" charset="0"/>
              </a:rPr>
              <a:t>Tempat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mencari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mata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pencaharian</a:t>
            </a:r>
            <a:endParaRPr lang="en-US" sz="2800" dirty="0">
              <a:latin typeface="Aileron Thin Bold" panose="020B0604020202020204" charset="0"/>
            </a:endParaRPr>
          </a:p>
          <a:p>
            <a:r>
              <a:rPr lang="en-US" sz="2800" dirty="0" err="1">
                <a:latin typeface="Aileron Thin Bold" panose="020B0604020202020204" charset="0"/>
              </a:rPr>
              <a:t>Pengatur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hidrologi</a:t>
            </a:r>
            <a:endParaRPr lang="en-US" sz="2800" dirty="0">
              <a:latin typeface="Aileron Thin Bold" panose="020B0604020202020204" charset="0"/>
            </a:endParaRPr>
          </a:p>
          <a:p>
            <a:pPr marL="892175" indent="0" algn="just">
              <a:buNone/>
            </a:pPr>
            <a:r>
              <a:rPr lang="en-US" sz="2800" dirty="0">
                <a:latin typeface="Aileron Thin Bold" panose="020B0604020202020204" charset="0"/>
              </a:rPr>
              <a:t>	</a:t>
            </a:r>
            <a:r>
              <a:rPr lang="en-US" sz="2800" dirty="0" err="1">
                <a:latin typeface="Aileron Thin Bold" panose="020B0604020202020204" charset="0"/>
              </a:rPr>
              <a:t>Sebagai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sistem</a:t>
            </a:r>
            <a:r>
              <a:rPr lang="en-US" sz="2800" dirty="0">
                <a:latin typeface="Aileron Thin Bold" panose="020B0604020202020204" charset="0"/>
              </a:rPr>
              <a:t> regulator (</a:t>
            </a:r>
            <a:r>
              <a:rPr lang="en-US" sz="2800" dirty="0" err="1">
                <a:latin typeface="Aileron Thin Bold" panose="020B0604020202020204" charset="0"/>
              </a:rPr>
              <a:t>pengendali</a:t>
            </a:r>
            <a:r>
              <a:rPr lang="en-US" sz="2800" dirty="0">
                <a:latin typeface="Aileron Thin Bold" panose="020B0604020202020204" charset="0"/>
              </a:rPr>
              <a:t>) </a:t>
            </a:r>
            <a:r>
              <a:rPr lang="en-US" sz="2800" dirty="0" err="1">
                <a:latin typeface="Aileron Thin Bold" panose="020B0604020202020204" charset="0"/>
              </a:rPr>
              <a:t>aliran</a:t>
            </a:r>
            <a:r>
              <a:rPr lang="en-US" sz="2800" dirty="0">
                <a:latin typeface="Aileron Thin Bold" panose="020B0604020202020204" charset="0"/>
              </a:rPr>
              <a:t> air dan </a:t>
            </a:r>
            <a:r>
              <a:rPr lang="en-US" sz="2800" dirty="0" err="1">
                <a:latin typeface="Aileron Thin Bold" panose="020B0604020202020204" charset="0"/>
              </a:rPr>
              <a:t>kualitas</a:t>
            </a:r>
            <a:r>
              <a:rPr lang="en-US" sz="2800" dirty="0">
                <a:latin typeface="Aileron Thin Bold" panose="020B0604020202020204" charset="0"/>
              </a:rPr>
              <a:t> air. </a:t>
            </a:r>
            <a:r>
              <a:rPr lang="en-US" sz="2800" dirty="0" err="1">
                <a:latin typeface="Aileron Thin Bold" panose="020B0604020202020204" charset="0"/>
              </a:rPr>
              <a:t>Manfaatnya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bagi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lingkungan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adalah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mampu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menahan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banjir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saat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musim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hujan</a:t>
            </a:r>
            <a:r>
              <a:rPr lang="en-US" sz="2800" dirty="0">
                <a:latin typeface="Aileron Thin Bold" panose="020B0604020202020204" charset="0"/>
              </a:rPr>
              <a:t> dan </a:t>
            </a:r>
            <a:r>
              <a:rPr lang="en-US" sz="2800" dirty="0" err="1">
                <a:latin typeface="Aileron Thin Bold" panose="020B0604020202020204" charset="0"/>
              </a:rPr>
              <a:t>melepaskan</a:t>
            </a:r>
            <a:r>
              <a:rPr lang="en-US" sz="2800" dirty="0">
                <a:latin typeface="Aileron Thin Bold" panose="020B0604020202020204" charset="0"/>
              </a:rPr>
              <a:t> air yang </a:t>
            </a:r>
            <a:r>
              <a:rPr lang="en-US" sz="2800" dirty="0" err="1">
                <a:latin typeface="Aileron Thin Bold" panose="020B0604020202020204" charset="0"/>
              </a:rPr>
              <a:t>ditampung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ketika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kemarau</a:t>
            </a:r>
            <a:r>
              <a:rPr lang="en-US" sz="2800" dirty="0">
                <a:latin typeface="Aileron Thin Bold" panose="020B0604020202020204" charset="0"/>
              </a:rPr>
              <a:t>. </a:t>
            </a:r>
          </a:p>
          <a:p>
            <a:pPr marL="446088" indent="-446088" algn="just"/>
            <a:r>
              <a:rPr lang="en-US" sz="2800" dirty="0" err="1">
                <a:latin typeface="Aileron Thin Bold" panose="020B0604020202020204" charset="0"/>
              </a:rPr>
              <a:t>Sebagai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lahan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produktif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untuk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budidaya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pangan</a:t>
            </a:r>
            <a:r>
              <a:rPr lang="en-US" sz="2800" dirty="0">
                <a:latin typeface="Aileron Thin Bold" panose="020B0604020202020204" charset="0"/>
              </a:rPr>
              <a:t>. </a:t>
            </a:r>
          </a:p>
          <a:p>
            <a:endParaRPr lang="en-ID" sz="2800" dirty="0">
              <a:latin typeface="Aileron Thin Bold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10147-8741-41F5-AD70-852BB0B77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43625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20DD26-5CAF-4A4D-A0CA-5CF4C4D1337B}"/>
              </a:ext>
            </a:extLst>
          </p:cNvPr>
          <p:cNvSpPr txBox="1"/>
          <p:nvPr/>
        </p:nvSpPr>
        <p:spPr>
          <a:xfrm>
            <a:off x="276224" y="9334500"/>
            <a:ext cx="5305733" cy="7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MOT - 21 JUNI 2020</a:t>
            </a:r>
          </a:p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MARINE BUDDIES MALANG</a:t>
            </a:r>
          </a:p>
        </p:txBody>
      </p:sp>
    </p:spTree>
    <p:extLst>
      <p:ext uri="{BB962C8B-B14F-4D97-AF65-F5344CB8AC3E}">
        <p14:creationId xmlns:p14="http://schemas.microsoft.com/office/powerpoint/2010/main" val="58393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F18F02F8-1C27-4989-ACD1-57B700EA1DF5}"/>
              </a:ext>
            </a:extLst>
          </p:cNvPr>
          <p:cNvSpPr/>
          <p:nvPr/>
        </p:nvSpPr>
        <p:spPr>
          <a:xfrm>
            <a:off x="12140746" y="-1"/>
            <a:ext cx="6143625" cy="10287001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3A394-311C-4A18-94F0-9A6EF331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0545" y="1943100"/>
            <a:ext cx="6143626" cy="6324600"/>
          </a:xfrm>
        </p:spPr>
        <p:txBody>
          <a:bodyPr>
            <a:noAutofit/>
          </a:bodyPr>
          <a:lstStyle/>
          <a:p>
            <a:pPr algn="r"/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Peraturan</a:t>
            </a:r>
            <a:r>
              <a:rPr lang="en-US" sz="60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Perundang</a:t>
            </a:r>
            <a:r>
              <a:rPr lang="en-US" sz="60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Undangan</a:t>
            </a:r>
            <a:r>
              <a:rPr lang="en-US" sz="60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Tentang</a:t>
            </a:r>
            <a:r>
              <a:rPr lang="en-US" sz="60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Pengelolaan</a:t>
            </a:r>
            <a:r>
              <a:rPr lang="en-US" sz="60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Lahan</a:t>
            </a:r>
            <a:r>
              <a:rPr lang="en-US" sz="60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Gambut</a:t>
            </a:r>
            <a:endParaRPr lang="en-ID" sz="6000" dirty="0">
              <a:solidFill>
                <a:srgbClr val="FFFBF1"/>
              </a:solidFill>
              <a:latin typeface="Aileron Heavy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57DE-77DA-4779-9598-AF9C6AB99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545" y="1257300"/>
            <a:ext cx="10972800" cy="4864100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ID" sz="2400" dirty="0" err="1">
                <a:latin typeface="Aileron Thin Bold" panose="020B0604020202020204" charset="0"/>
              </a:rPr>
              <a:t>Undang-undang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Nomor</a:t>
            </a:r>
            <a:r>
              <a:rPr lang="en-ID" sz="2400" dirty="0">
                <a:latin typeface="Aileron Thin Bold" panose="020B0604020202020204" charset="0"/>
              </a:rPr>
              <a:t> 32 </a:t>
            </a:r>
            <a:r>
              <a:rPr lang="en-ID" sz="2400" dirty="0" err="1">
                <a:latin typeface="Aileron Thin Bold" panose="020B0604020202020204" charset="0"/>
              </a:rPr>
              <a:t>Tahun</a:t>
            </a:r>
            <a:r>
              <a:rPr lang="en-ID" sz="2400" dirty="0">
                <a:latin typeface="Aileron Thin Bold" panose="020B0604020202020204" charset="0"/>
              </a:rPr>
              <a:t> 2009 </a:t>
            </a:r>
            <a:r>
              <a:rPr lang="en-ID" sz="2400" dirty="0" err="1">
                <a:latin typeface="Aileron Thin Bold" panose="020B0604020202020204" charset="0"/>
              </a:rPr>
              <a:t>tentang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Perlindungan</a:t>
            </a:r>
            <a:r>
              <a:rPr lang="en-ID" sz="2400" dirty="0">
                <a:latin typeface="Aileron Thin Bold" panose="020B0604020202020204" charset="0"/>
              </a:rPr>
              <a:t> dan </a:t>
            </a:r>
            <a:r>
              <a:rPr lang="en-ID" sz="2400" dirty="0" err="1">
                <a:latin typeface="Aileron Thin Bold" panose="020B0604020202020204" charset="0"/>
              </a:rPr>
              <a:t>Pengelolaan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Lingkungan</a:t>
            </a:r>
            <a:r>
              <a:rPr lang="en-ID" sz="2400" dirty="0">
                <a:latin typeface="Aileron Thin Bold" panose="020B0604020202020204" charset="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ID" sz="2400" dirty="0" err="1">
                <a:latin typeface="Aileron Thin Bold" panose="020B0604020202020204" charset="0"/>
              </a:rPr>
              <a:t>Peraturan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Pemerintah</a:t>
            </a:r>
            <a:r>
              <a:rPr lang="en-ID" sz="2400" dirty="0">
                <a:latin typeface="Aileron Thin Bold" panose="020B0604020202020204" charset="0"/>
              </a:rPr>
              <a:t> No 26 </a:t>
            </a:r>
            <a:r>
              <a:rPr lang="en-ID" sz="2400" dirty="0" err="1">
                <a:latin typeface="Aileron Thin Bold" panose="020B0604020202020204" charset="0"/>
              </a:rPr>
              <a:t>Tahun</a:t>
            </a:r>
            <a:r>
              <a:rPr lang="en-ID" sz="2400" dirty="0">
                <a:latin typeface="Aileron Thin Bold" panose="020B0604020202020204" charset="0"/>
              </a:rPr>
              <a:t> 2008 </a:t>
            </a:r>
            <a:r>
              <a:rPr lang="en-ID" sz="2400" dirty="0" err="1">
                <a:latin typeface="Aileron Thin Bold" panose="020B0604020202020204" charset="0"/>
              </a:rPr>
              <a:t>tentang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Rencana</a:t>
            </a:r>
            <a:r>
              <a:rPr lang="en-ID" sz="2400" dirty="0">
                <a:latin typeface="Aileron Thin Bold" panose="020B0604020202020204" charset="0"/>
              </a:rPr>
              <a:t> Tata </a:t>
            </a:r>
            <a:r>
              <a:rPr lang="en-ID" sz="2400" dirty="0" err="1">
                <a:latin typeface="Aileron Thin Bold" panose="020B0604020202020204" charset="0"/>
              </a:rPr>
              <a:t>Ruang</a:t>
            </a:r>
            <a:r>
              <a:rPr lang="en-ID" sz="2400" dirty="0">
                <a:latin typeface="Aileron Thin Bold" panose="020B0604020202020204" charset="0"/>
              </a:rPr>
              <a:t> Wilayah </a:t>
            </a:r>
            <a:r>
              <a:rPr lang="en-ID" sz="2400" dirty="0" err="1">
                <a:latin typeface="Aileron Thin Bold" panose="020B0604020202020204" charset="0"/>
              </a:rPr>
              <a:t>Nasional</a:t>
            </a:r>
            <a:r>
              <a:rPr lang="en-ID" sz="2400" dirty="0">
                <a:latin typeface="Aileron Thin Bold" panose="020B0604020202020204" charset="0"/>
              </a:rPr>
              <a:t>. </a:t>
            </a:r>
            <a:r>
              <a:rPr lang="en-ID" sz="2400" dirty="0" err="1">
                <a:latin typeface="Aileron Thin Bold" panose="020B0604020202020204" charset="0"/>
              </a:rPr>
              <a:t>Dalam</a:t>
            </a:r>
            <a:r>
              <a:rPr lang="en-ID" sz="2400" dirty="0">
                <a:latin typeface="Aileron Thin Bold" panose="020B0604020202020204" charset="0"/>
              </a:rPr>
              <a:t> PP </a:t>
            </a:r>
            <a:r>
              <a:rPr lang="en-ID" sz="2400" dirty="0" err="1">
                <a:latin typeface="Aileron Thin Bold" panose="020B0604020202020204" charset="0"/>
              </a:rPr>
              <a:t>ini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disebutkan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bahwa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kawasan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bergambut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termasuk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dalam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kawasan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lindung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nasional</a:t>
            </a:r>
            <a:r>
              <a:rPr lang="en-ID" sz="2400" dirty="0">
                <a:latin typeface="Aileron Thin Bold" panose="020B0604020202020204" charset="0"/>
              </a:rPr>
              <a:t> yang </a:t>
            </a:r>
            <a:r>
              <a:rPr lang="en-ID" sz="2400" dirty="0" err="1">
                <a:latin typeface="Aileron Thin Bold" panose="020B0604020202020204" charset="0"/>
              </a:rPr>
              <a:t>memberikan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perlindungan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terhadap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kawasan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bawahannya</a:t>
            </a:r>
            <a:r>
              <a:rPr lang="en-ID" sz="2400" dirty="0">
                <a:latin typeface="Aileron Thin Bold" panose="020B0604020202020204" charset="0"/>
              </a:rPr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ID" sz="2400" dirty="0" err="1">
                <a:latin typeface="Aileron Thin Bold" panose="020B0604020202020204" charset="0"/>
              </a:rPr>
              <a:t>Perintah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Presiden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Nomor</a:t>
            </a:r>
            <a:r>
              <a:rPr lang="en-ID" sz="2400" dirty="0">
                <a:latin typeface="Aileron Thin Bold" panose="020B0604020202020204" charset="0"/>
              </a:rPr>
              <a:t> 1 </a:t>
            </a:r>
            <a:r>
              <a:rPr lang="en-ID" sz="2400" dirty="0" err="1">
                <a:latin typeface="Aileron Thin Bold" panose="020B0604020202020204" charset="0"/>
              </a:rPr>
              <a:t>Tahun</a:t>
            </a:r>
            <a:r>
              <a:rPr lang="en-ID" sz="2400" dirty="0">
                <a:latin typeface="Aileron Thin Bold" panose="020B0604020202020204" charset="0"/>
              </a:rPr>
              <a:t> 2007 </a:t>
            </a:r>
          </a:p>
          <a:p>
            <a:pPr marL="742950" indent="-742950">
              <a:buFont typeface="+mj-lt"/>
              <a:buAutoNum type="arabicPeriod"/>
            </a:pPr>
            <a:r>
              <a:rPr lang="en-ID" sz="2400" dirty="0" err="1">
                <a:latin typeface="Aileron Thin Bold" panose="020B0604020202020204" charset="0"/>
              </a:rPr>
              <a:t>Perintah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Presiden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Nomor</a:t>
            </a:r>
            <a:r>
              <a:rPr lang="en-ID" sz="2400" dirty="0">
                <a:latin typeface="Aileron Thin Bold" panose="020B0604020202020204" charset="0"/>
              </a:rPr>
              <a:t> 1 </a:t>
            </a:r>
            <a:r>
              <a:rPr lang="en-ID" sz="2400" dirty="0" err="1">
                <a:latin typeface="Aileron Thin Bold" panose="020B0604020202020204" charset="0"/>
              </a:rPr>
              <a:t>Tahun</a:t>
            </a:r>
            <a:r>
              <a:rPr lang="en-ID" sz="2400" dirty="0">
                <a:latin typeface="Aileron Thin Bold" panose="020B0604020202020204" charset="0"/>
              </a:rPr>
              <a:t> 2010 </a:t>
            </a:r>
          </a:p>
          <a:p>
            <a:pPr marL="742950" indent="-742950">
              <a:buFont typeface="+mj-lt"/>
              <a:buAutoNum type="arabicPeriod"/>
            </a:pPr>
            <a:r>
              <a:rPr lang="en-ID" sz="2400" dirty="0">
                <a:latin typeface="Aileron Thin Bold" panose="020B0604020202020204" charset="0"/>
              </a:rPr>
              <a:t>Keputusan Menteri </a:t>
            </a:r>
            <a:r>
              <a:rPr lang="en-ID" sz="2400" dirty="0" err="1">
                <a:latin typeface="Aileron Thin Bold" panose="020B0604020202020204" charset="0"/>
              </a:rPr>
              <a:t>Pertanian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Nomor</a:t>
            </a:r>
            <a:r>
              <a:rPr lang="en-ID" sz="2400" dirty="0">
                <a:latin typeface="Aileron Thin Bold" panose="020B0604020202020204" charset="0"/>
              </a:rPr>
              <a:t> 14 </a:t>
            </a:r>
            <a:r>
              <a:rPr lang="en-ID" sz="2400" dirty="0" err="1">
                <a:latin typeface="Aileron Thin Bold" panose="020B0604020202020204" charset="0"/>
              </a:rPr>
              <a:t>Tahun</a:t>
            </a:r>
            <a:r>
              <a:rPr lang="en-ID" sz="2400" dirty="0">
                <a:latin typeface="Aileron Thin Bold" panose="020B0604020202020204" charset="0"/>
              </a:rPr>
              <a:t> 2009</a:t>
            </a:r>
          </a:p>
          <a:p>
            <a:pPr marL="742950" indent="-742950">
              <a:buFont typeface="+mj-lt"/>
              <a:buAutoNum type="arabicPeriod"/>
            </a:pPr>
            <a:r>
              <a:rPr lang="en-ID" sz="2400" dirty="0">
                <a:latin typeface="Aileron Thin Bold" panose="020B0604020202020204" charset="0"/>
              </a:rPr>
              <a:t>Keputusan Menteri </a:t>
            </a:r>
            <a:r>
              <a:rPr lang="en-ID" sz="2400" dirty="0" err="1">
                <a:latin typeface="Aileron Thin Bold" panose="020B0604020202020204" charset="0"/>
              </a:rPr>
              <a:t>Lingkungan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Hidup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Nomor</a:t>
            </a:r>
            <a:r>
              <a:rPr lang="en-ID" sz="2400" dirty="0">
                <a:latin typeface="Aileron Thin Bold" panose="020B0604020202020204" charset="0"/>
              </a:rPr>
              <a:t> 5 </a:t>
            </a:r>
            <a:r>
              <a:rPr lang="en-ID" sz="2400" dirty="0" err="1">
                <a:latin typeface="Aileron Thin Bold" panose="020B0604020202020204" charset="0"/>
              </a:rPr>
              <a:t>Tahun</a:t>
            </a:r>
            <a:r>
              <a:rPr lang="en-ID" sz="2400" dirty="0">
                <a:latin typeface="Aileron Thin Bold" panose="020B0604020202020204" charset="0"/>
              </a:rPr>
              <a:t> 2000 </a:t>
            </a:r>
          </a:p>
          <a:p>
            <a:pPr marL="742950" indent="-742950">
              <a:buFont typeface="+mj-lt"/>
              <a:buAutoNum type="arabicPeriod"/>
            </a:pPr>
            <a:r>
              <a:rPr lang="en-ID" sz="2400" dirty="0" err="1">
                <a:latin typeface="Aileron Thin Bold" panose="020B0604020202020204" charset="0"/>
              </a:rPr>
              <a:t>Perintah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Presiden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Nomor</a:t>
            </a:r>
            <a:r>
              <a:rPr lang="en-ID" sz="2400" dirty="0">
                <a:latin typeface="Aileron Thin Bold" panose="020B0604020202020204" charset="0"/>
              </a:rPr>
              <a:t> 10 </a:t>
            </a:r>
            <a:r>
              <a:rPr lang="en-ID" sz="2400" dirty="0" err="1">
                <a:latin typeface="Aileron Thin Bold" panose="020B0604020202020204" charset="0"/>
              </a:rPr>
              <a:t>Tahun</a:t>
            </a:r>
            <a:r>
              <a:rPr lang="en-ID" sz="2400" dirty="0">
                <a:latin typeface="Aileron Thin Bold" panose="020B0604020202020204" charset="0"/>
              </a:rPr>
              <a:t> 2011</a:t>
            </a:r>
          </a:p>
          <a:p>
            <a:pPr marL="742950" indent="-742950">
              <a:buFont typeface="+mj-lt"/>
              <a:buAutoNum type="arabicPeriod"/>
            </a:pPr>
            <a:r>
              <a:rPr lang="en-ID" sz="2400" dirty="0" err="1">
                <a:latin typeface="Aileron Thin Bold" panose="020B0604020202020204" charset="0"/>
              </a:rPr>
              <a:t>Peraturan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Presiden</a:t>
            </a:r>
            <a:r>
              <a:rPr lang="en-ID" sz="2400" dirty="0">
                <a:latin typeface="Aileron Thin Bold" panose="020B0604020202020204" charset="0"/>
              </a:rPr>
              <a:t> </a:t>
            </a:r>
            <a:r>
              <a:rPr lang="en-ID" sz="2400" dirty="0" err="1">
                <a:latin typeface="Aileron Thin Bold" panose="020B0604020202020204" charset="0"/>
              </a:rPr>
              <a:t>Nomor</a:t>
            </a:r>
            <a:r>
              <a:rPr lang="en-ID" sz="2400" dirty="0">
                <a:latin typeface="Aileron Thin Bold" panose="020B0604020202020204" charset="0"/>
              </a:rPr>
              <a:t> 61 </a:t>
            </a:r>
            <a:r>
              <a:rPr lang="en-ID" sz="2400" dirty="0" err="1">
                <a:latin typeface="Aileron Thin Bold" panose="020B0604020202020204" charset="0"/>
              </a:rPr>
              <a:t>Tahun</a:t>
            </a:r>
            <a:r>
              <a:rPr lang="en-ID" sz="2400" dirty="0">
                <a:latin typeface="Aileron Thin Bold" panose="020B0604020202020204" charset="0"/>
              </a:rPr>
              <a:t> 2011</a:t>
            </a:r>
          </a:p>
        </p:txBody>
      </p:sp>
      <p:pic>
        <p:nvPicPr>
          <p:cNvPr id="6" name="Picture 5" descr="A picture containing outdoor, grass, water, river&#10;&#10;Description automatically generated">
            <a:extLst>
              <a:ext uri="{FF2B5EF4-FFF2-40B4-BE49-F238E27FC236}">
                <a16:creationId xmlns:a16="http://schemas.microsoft.com/office/drawing/2014/main" id="{70B54890-540F-467F-AD1E-B7D68B1DC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09"/>
          <a:stretch/>
        </p:blipFill>
        <p:spPr>
          <a:xfrm>
            <a:off x="0" y="7114794"/>
            <a:ext cx="12140746" cy="3172206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A3B6905-B95E-4F22-B1E6-BB213B8D9EDC}"/>
              </a:ext>
            </a:extLst>
          </p:cNvPr>
          <p:cNvSpPr txBox="1"/>
          <p:nvPr/>
        </p:nvSpPr>
        <p:spPr>
          <a:xfrm>
            <a:off x="12773705" y="9258300"/>
            <a:ext cx="5305733" cy="7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MOT - 21 JUNI 2020</a:t>
            </a:r>
          </a:p>
          <a:p>
            <a:pPr marL="0" lvl="0" indent="0" algn="r">
              <a:lnSpc>
                <a:spcPts val="2800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FFFFFF"/>
                </a:solidFill>
                <a:latin typeface="Aileron Heavy"/>
              </a:rPr>
              <a:t>MARINE BUDDIES MALANG</a:t>
            </a:r>
          </a:p>
        </p:txBody>
      </p:sp>
    </p:spTree>
    <p:extLst>
      <p:ext uri="{BB962C8B-B14F-4D97-AF65-F5344CB8AC3E}">
        <p14:creationId xmlns:p14="http://schemas.microsoft.com/office/powerpoint/2010/main" val="84606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FBE4DE65-7007-4140-A47E-ED6D3294D6B4}"/>
              </a:ext>
            </a:extLst>
          </p:cNvPr>
          <p:cNvSpPr/>
          <p:nvPr/>
        </p:nvSpPr>
        <p:spPr>
          <a:xfrm>
            <a:off x="0" y="2324100"/>
            <a:ext cx="18288000" cy="7962900"/>
          </a:xfrm>
          <a:prstGeom prst="rect">
            <a:avLst/>
          </a:prstGeom>
          <a:solidFill>
            <a:srgbClr val="738677">
              <a:alpha val="45000"/>
            </a:srgbClr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5DF24D1-47CC-4081-8BB1-4DACFA0B1986}"/>
              </a:ext>
            </a:extLst>
          </p:cNvPr>
          <p:cNvSpPr/>
          <p:nvPr/>
        </p:nvSpPr>
        <p:spPr>
          <a:xfrm>
            <a:off x="6778171" y="-1"/>
            <a:ext cx="11506200" cy="1638301"/>
          </a:xfrm>
          <a:prstGeom prst="rect">
            <a:avLst/>
          </a:prstGeom>
          <a:solidFill>
            <a:srgbClr val="738677"/>
          </a:solid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D3A394-311C-4A18-94F0-9A6EF331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247649"/>
            <a:ext cx="11506200" cy="1143000"/>
          </a:xfrm>
        </p:spPr>
        <p:txBody>
          <a:bodyPr>
            <a:noAutofit/>
          </a:bodyPr>
          <a:lstStyle/>
          <a:p>
            <a:pPr algn="r"/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Permasalahan</a:t>
            </a:r>
            <a:r>
              <a:rPr lang="en-US" sz="60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dan</a:t>
            </a:r>
            <a:r>
              <a:rPr lang="en-US" sz="6000" dirty="0">
                <a:solidFill>
                  <a:srgbClr val="FFFBF1"/>
                </a:solidFill>
                <a:latin typeface="Aileron Heavy" panose="020B0604020202020204" charset="0"/>
              </a:rPr>
              <a:t> </a:t>
            </a:r>
            <a:r>
              <a:rPr lang="en-US" sz="6000" dirty="0" err="1">
                <a:solidFill>
                  <a:srgbClr val="FFFBF1"/>
                </a:solidFill>
                <a:latin typeface="Aileron Heavy" panose="020B0604020202020204" charset="0"/>
              </a:rPr>
              <a:t>Ancaman</a:t>
            </a:r>
            <a:endParaRPr lang="en-ID" sz="6000" dirty="0">
              <a:solidFill>
                <a:srgbClr val="FFFBF1"/>
              </a:solidFill>
              <a:latin typeface="Aileron Heavy" panose="020B060402020202020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57DE-77DA-4779-9598-AF9C6AB99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87" y="2781300"/>
            <a:ext cx="17227826" cy="7048500"/>
          </a:xfrm>
        </p:spPr>
        <p:txBody>
          <a:bodyPr>
            <a:noAutofit/>
          </a:bodyPr>
          <a:lstStyle/>
          <a:p>
            <a:r>
              <a:rPr lang="en-US" sz="2800" dirty="0" err="1">
                <a:latin typeface="Aileron Thin Bold" panose="020B0604020202020204" charset="0"/>
              </a:rPr>
              <a:t>Permasalahan</a:t>
            </a:r>
            <a:r>
              <a:rPr lang="en-US" sz="2800" dirty="0">
                <a:latin typeface="Aileron Thin Bold" panose="020B0604020202020204" charset="0"/>
              </a:rPr>
              <a:t> Utama </a:t>
            </a:r>
            <a:r>
              <a:rPr lang="en-US" sz="2800" dirty="0" err="1">
                <a:latin typeface="Aileron Thin Bold" panose="020B0604020202020204" charset="0"/>
              </a:rPr>
              <a:t>rusaknya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lahan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 :</a:t>
            </a:r>
          </a:p>
          <a:p>
            <a:pPr marL="534988" indent="-179388" defTabSz="625475">
              <a:buNone/>
              <a:tabLst>
                <a:tab pos="981075" algn="l"/>
              </a:tabLst>
            </a:pPr>
            <a:r>
              <a:rPr lang="en-US" sz="2800" dirty="0">
                <a:latin typeface="Aileron Thin Bold" panose="020B0604020202020204" charset="0"/>
              </a:rPr>
              <a:t>	“ </a:t>
            </a:r>
            <a:r>
              <a:rPr lang="en-US" sz="2800" dirty="0" err="1">
                <a:latin typeface="Aileron Thin Bold" panose="020B0604020202020204" charset="0"/>
              </a:rPr>
              <a:t>lemahnya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konsolidasi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dalam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mengatur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kebijakan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pengelolaan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ekosistem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 yang </a:t>
            </a:r>
            <a:r>
              <a:rPr lang="en-US" sz="2800" dirty="0" err="1">
                <a:latin typeface="Aileron Thin Bold" panose="020B0604020202020204" charset="0"/>
              </a:rPr>
              <a:t>berkelanjutan</a:t>
            </a:r>
            <a:r>
              <a:rPr lang="en-US" sz="2800" b="1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serta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pemerhatian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fungsi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ekosistem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sebagai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ekosistem</a:t>
            </a:r>
            <a:r>
              <a:rPr lang="en-US" sz="2800" dirty="0">
                <a:latin typeface="Aileron Thin Bold" panose="020B0604020202020204" charset="0"/>
              </a:rPr>
              <a:t> yang </a:t>
            </a:r>
            <a:r>
              <a:rPr lang="en-US" sz="2800" dirty="0" err="1">
                <a:latin typeface="Aileron Thin Bold" panose="020B0604020202020204" charset="0"/>
              </a:rPr>
              <a:t>berharga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sekaligus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rapuh</a:t>
            </a:r>
            <a:r>
              <a:rPr lang="en-US" sz="2800" dirty="0">
                <a:latin typeface="Aileron Thin Bold" panose="020B0604020202020204" charset="0"/>
              </a:rPr>
              <a:t>” </a:t>
            </a:r>
          </a:p>
          <a:p>
            <a:pPr marL="534988" indent="-179388" defTabSz="625475">
              <a:buNone/>
              <a:tabLst>
                <a:tab pos="981075" algn="l"/>
              </a:tabLst>
            </a:pPr>
            <a:endParaRPr lang="en-US" sz="2800" dirty="0">
              <a:latin typeface="Aileron Thin Bold" panose="020B0604020202020204" charset="0"/>
            </a:endParaRPr>
          </a:p>
          <a:p>
            <a:pPr defTabSz="625475">
              <a:tabLst>
                <a:tab pos="981075" algn="l"/>
              </a:tabLst>
            </a:pPr>
            <a:r>
              <a:rPr lang="en-US" sz="2800" dirty="0" err="1">
                <a:latin typeface="Aileron Thin Bold" panose="020B0604020202020204" charset="0"/>
              </a:rPr>
              <a:t>Permasalahan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umum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rusaknya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lahan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 : </a:t>
            </a:r>
          </a:p>
          <a:p>
            <a:pPr marL="0" indent="0" defTabSz="625475">
              <a:buNone/>
              <a:tabLst>
                <a:tab pos="981075" algn="l"/>
              </a:tabLst>
            </a:pPr>
            <a:r>
              <a:rPr lang="en-US" sz="2800" dirty="0">
                <a:latin typeface="Aileron Thin Bold" panose="020B0604020202020204" charset="0"/>
              </a:rPr>
              <a:t>	1. </a:t>
            </a:r>
            <a:r>
              <a:rPr lang="en-US" sz="2800" dirty="0" err="1">
                <a:latin typeface="Aileron Thin Bold" panose="020B0604020202020204" charset="0"/>
              </a:rPr>
              <a:t>Rusaknya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sistem</a:t>
            </a:r>
            <a:r>
              <a:rPr lang="en-US" sz="2800" dirty="0">
                <a:latin typeface="Aileron Thin Bold" panose="020B0604020202020204" charset="0"/>
              </a:rPr>
              <a:t> tata air yang </a:t>
            </a:r>
            <a:r>
              <a:rPr lang="en-US" sz="2800" dirty="0" err="1">
                <a:latin typeface="Aileron Thin Bold" panose="020B0604020202020204" charset="0"/>
              </a:rPr>
              <a:t>ada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karena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kegiatan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manusia</a:t>
            </a:r>
            <a:endParaRPr lang="en-US" sz="2800" dirty="0">
              <a:latin typeface="Aileron Thin Bold" panose="020B0604020202020204" charset="0"/>
            </a:endParaRPr>
          </a:p>
          <a:p>
            <a:pPr marL="0" indent="0" defTabSz="625475">
              <a:buNone/>
              <a:tabLst>
                <a:tab pos="981075" algn="l"/>
              </a:tabLst>
            </a:pPr>
            <a:r>
              <a:rPr lang="en-US" sz="2800" dirty="0">
                <a:latin typeface="Aileron Thin Bold" panose="020B0604020202020204" charset="0"/>
              </a:rPr>
              <a:t>	2. </a:t>
            </a:r>
            <a:r>
              <a:rPr lang="en-US" sz="2800" dirty="0" err="1">
                <a:latin typeface="Aileron Thin Bold" panose="020B0604020202020204" charset="0"/>
              </a:rPr>
              <a:t>Eksploitasi</a:t>
            </a:r>
            <a:r>
              <a:rPr lang="en-US" sz="2800" dirty="0">
                <a:latin typeface="Aileron Thin Bold" panose="020B0604020202020204" charset="0"/>
              </a:rPr>
              <a:t> material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sebagai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bahan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utama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penambangan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untuk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sumber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energi</a:t>
            </a:r>
            <a:endParaRPr lang="en-US" sz="2800" dirty="0">
              <a:latin typeface="Aileron Thin Bold" panose="020B0604020202020204" charset="0"/>
            </a:endParaRPr>
          </a:p>
          <a:p>
            <a:pPr marL="0" indent="0" defTabSz="625475">
              <a:buNone/>
              <a:tabLst>
                <a:tab pos="981075" algn="l"/>
              </a:tabLst>
            </a:pPr>
            <a:r>
              <a:rPr lang="en-US" sz="2800" dirty="0">
                <a:latin typeface="Aileron Thin Bold" panose="020B0604020202020204" charset="0"/>
              </a:rPr>
              <a:t>	3. </a:t>
            </a:r>
            <a:r>
              <a:rPr lang="en-US" sz="2800" dirty="0" err="1">
                <a:latin typeface="Aileron Thin Bold" panose="020B0604020202020204" charset="0"/>
              </a:rPr>
              <a:t>Kebakaran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hutan</a:t>
            </a:r>
            <a:r>
              <a:rPr lang="en-US" sz="2800" dirty="0">
                <a:latin typeface="Aileron Thin Bold" panose="020B0604020202020204" charset="0"/>
              </a:rPr>
              <a:t> (</a:t>
            </a:r>
            <a:r>
              <a:rPr lang="en-US" sz="2800" dirty="0" err="1">
                <a:latin typeface="Aileron Thin Bold" panose="020B0604020202020204" charset="0"/>
              </a:rPr>
              <a:t>setiap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tahun</a:t>
            </a:r>
            <a:r>
              <a:rPr lang="en-US" sz="2800" dirty="0">
                <a:latin typeface="Aileron Thin Bold" panose="020B0604020202020204" charset="0"/>
              </a:rPr>
              <a:t>) </a:t>
            </a:r>
            <a:r>
              <a:rPr lang="en-US" sz="2800" dirty="0" err="1">
                <a:latin typeface="Aileron Thin Bold" panose="020B0604020202020204" charset="0"/>
              </a:rPr>
              <a:t>diakibatkan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adanya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alih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fungsi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lahan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dengan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dilakukan</a:t>
            </a:r>
            <a:r>
              <a:rPr lang="en-US" sz="2800" dirty="0">
                <a:latin typeface="Aileron Thin Bold" panose="020B0604020202020204" charset="0"/>
              </a:rPr>
              <a:t> 	</a:t>
            </a:r>
            <a:r>
              <a:rPr lang="en-US" sz="2800" dirty="0" err="1">
                <a:latin typeface="Aileron Thin Bold" panose="020B0604020202020204" charset="0"/>
              </a:rPr>
              <a:t>pembakaran</a:t>
            </a:r>
            <a:endParaRPr lang="en-US" sz="2800" dirty="0">
              <a:latin typeface="Aileron Thin Bold" panose="020B0604020202020204" charset="0"/>
            </a:endParaRPr>
          </a:p>
          <a:p>
            <a:pPr defTabSz="625475">
              <a:tabLst>
                <a:tab pos="981075" algn="l"/>
              </a:tabLst>
            </a:pPr>
            <a:r>
              <a:rPr lang="en-US" sz="2800" dirty="0" err="1">
                <a:latin typeface="Aileron Thin Bold" panose="020B0604020202020204" charset="0"/>
              </a:rPr>
              <a:t>Ancaman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utamanya</a:t>
            </a:r>
            <a:r>
              <a:rPr lang="en-US" sz="2800" dirty="0">
                <a:latin typeface="Aileron Thin Bold" panose="020B0604020202020204" charset="0"/>
              </a:rPr>
              <a:t> : </a:t>
            </a:r>
          </a:p>
          <a:p>
            <a:pPr marL="1457325" indent="-742950" defTabSz="625475">
              <a:buFont typeface="+mj-lt"/>
              <a:buAutoNum type="arabicPeriod"/>
              <a:tabLst>
                <a:tab pos="981075" algn="l"/>
              </a:tabLst>
            </a:pPr>
            <a:r>
              <a:rPr lang="en-US" sz="2800" dirty="0" err="1">
                <a:latin typeface="Aileron Thin Bold" panose="020B0604020202020204" charset="0"/>
              </a:rPr>
              <a:t>Kebakaran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kawasan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 di Indonesia </a:t>
            </a:r>
            <a:r>
              <a:rPr lang="en-US" sz="2800" dirty="0" err="1">
                <a:latin typeface="Aileron Thin Bold" panose="020B0604020202020204" charset="0"/>
              </a:rPr>
              <a:t>menjadi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penyumbang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emisi</a:t>
            </a:r>
            <a:r>
              <a:rPr lang="en-US" sz="2800" dirty="0">
                <a:latin typeface="Aileron Thin Bold" panose="020B0604020202020204" charset="0"/>
              </a:rPr>
              <a:t> CO</a:t>
            </a:r>
            <a:r>
              <a:rPr lang="en-US" sz="2800" baseline="-25000" dirty="0">
                <a:latin typeface="Aileron Thin Bold" panose="020B0604020202020204" charset="0"/>
              </a:rPr>
              <a:t>2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terbesar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ke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atmosfer</a:t>
            </a:r>
            <a:r>
              <a:rPr lang="en-US" sz="2800" dirty="0">
                <a:latin typeface="Aileron Thin Bold" panose="020B0604020202020204" charset="0"/>
              </a:rPr>
              <a:t> yang </a:t>
            </a:r>
            <a:r>
              <a:rPr lang="en-US" sz="2800" dirty="0" err="1">
                <a:latin typeface="Aileron Thin Bold" panose="020B0604020202020204" charset="0"/>
              </a:rPr>
              <a:t>memicu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adanya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boikot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internasional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jika</a:t>
            </a:r>
            <a:r>
              <a:rPr lang="en-US" sz="2800" dirty="0">
                <a:latin typeface="Aileron Thin Bold" panose="020B0604020202020204" charset="0"/>
              </a:rPr>
              <a:t> Indonesia </a:t>
            </a:r>
            <a:r>
              <a:rPr lang="en-US" sz="2800" dirty="0" err="1">
                <a:latin typeface="Aileron Thin Bold" panose="020B0604020202020204" charset="0"/>
              </a:rPr>
              <a:t>tidak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mengelola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dengan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berkelanjutan</a:t>
            </a:r>
            <a:r>
              <a:rPr lang="en-US" sz="2800" dirty="0">
                <a:latin typeface="Aileron Thin Bold" panose="020B0604020202020204" charset="0"/>
              </a:rPr>
              <a:t>.</a:t>
            </a:r>
          </a:p>
          <a:p>
            <a:pPr marL="1457325" indent="-742950" defTabSz="625475">
              <a:buFont typeface="+mj-lt"/>
              <a:buAutoNum type="arabicPeriod"/>
              <a:tabLst>
                <a:tab pos="981075" algn="l"/>
              </a:tabLst>
            </a:pPr>
            <a:r>
              <a:rPr lang="en-US" sz="2800" dirty="0" err="1">
                <a:latin typeface="Aileron Thin Bold" panose="020B0604020202020204" charset="0"/>
              </a:rPr>
              <a:t>Iklim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akan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berubah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secara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siginifikan</a:t>
            </a:r>
            <a:r>
              <a:rPr lang="en-US" sz="2800" dirty="0">
                <a:latin typeface="Aileron Thin Bold" panose="020B0604020202020204" charset="0"/>
              </a:rPr>
              <a:t> yang </a:t>
            </a:r>
            <a:r>
              <a:rPr lang="en-US" sz="2800" dirty="0" err="1">
                <a:latin typeface="Aileron Thin Bold" panose="020B0604020202020204" charset="0"/>
              </a:rPr>
              <a:t>memperburuk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siklus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lahan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. </a:t>
            </a:r>
            <a:r>
              <a:rPr lang="en-US" sz="2800" dirty="0" err="1">
                <a:latin typeface="Aileron Thin Bold" panose="020B0604020202020204" charset="0"/>
              </a:rPr>
              <a:t>Disisi</a:t>
            </a:r>
            <a:r>
              <a:rPr lang="en-US" sz="2800" dirty="0">
                <a:latin typeface="Aileron Thin Bold" panose="020B0604020202020204" charset="0"/>
              </a:rPr>
              <a:t> lain, dunia </a:t>
            </a:r>
            <a:r>
              <a:rPr lang="en-US" sz="2800" dirty="0" err="1">
                <a:latin typeface="Aileron Thin Bold" panose="020B0604020202020204" charset="0"/>
              </a:rPr>
              <a:t>sangat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bergantung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kepada</a:t>
            </a:r>
            <a:r>
              <a:rPr lang="en-US" sz="2800" dirty="0">
                <a:latin typeface="Aileron Thin Bold" panose="020B0604020202020204" charset="0"/>
              </a:rPr>
              <a:t> Indonesia </a:t>
            </a:r>
            <a:r>
              <a:rPr lang="en-US" sz="2800" dirty="0" err="1">
                <a:latin typeface="Aileron Thin Bold" panose="020B0604020202020204" charset="0"/>
              </a:rPr>
              <a:t>dalam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pengelolaan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lahan</a:t>
            </a:r>
            <a:r>
              <a:rPr lang="en-US" sz="2800" dirty="0">
                <a:latin typeface="Aileron Thin Bold" panose="020B0604020202020204" charset="0"/>
              </a:rPr>
              <a:t> </a:t>
            </a:r>
            <a:r>
              <a:rPr lang="en-US" sz="2800" dirty="0" err="1">
                <a:latin typeface="Aileron Thin Bold" panose="020B0604020202020204" charset="0"/>
              </a:rPr>
              <a:t>gambut</a:t>
            </a:r>
            <a:r>
              <a:rPr lang="en-US" sz="2800" dirty="0">
                <a:latin typeface="Aileron Thin Bold" panose="020B0604020202020204" charset="0"/>
              </a:rPr>
              <a:t>.</a:t>
            </a:r>
          </a:p>
          <a:p>
            <a:pPr marL="742950" indent="-28575" defTabSz="625475">
              <a:buFont typeface="+mj-lt"/>
              <a:buAutoNum type="arabicPeriod"/>
              <a:tabLst>
                <a:tab pos="981075" algn="l"/>
              </a:tabLst>
            </a:pPr>
            <a:endParaRPr lang="en-US" sz="2800" dirty="0">
              <a:latin typeface="Aileron Thin Bold" panose="020B0604020202020204" charset="0"/>
            </a:endParaRPr>
          </a:p>
          <a:p>
            <a:pPr marL="742950" indent="-28575" defTabSz="625475">
              <a:buFont typeface="+mj-lt"/>
              <a:buAutoNum type="arabicPeriod"/>
              <a:tabLst>
                <a:tab pos="981075" algn="l"/>
              </a:tabLst>
            </a:pPr>
            <a:endParaRPr lang="en-ID" sz="2800" dirty="0">
              <a:latin typeface="Aileron Thin Bold" panose="020B0604020202020204" charset="0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ACF7A4-5B3A-4830-8681-252CEC64A00D}"/>
              </a:ext>
            </a:extLst>
          </p:cNvPr>
          <p:cNvSpPr txBox="1"/>
          <p:nvPr/>
        </p:nvSpPr>
        <p:spPr>
          <a:xfrm>
            <a:off x="381000" y="283935"/>
            <a:ext cx="5305733" cy="708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20" dirty="0">
                <a:solidFill>
                  <a:srgbClr val="738677"/>
                </a:solidFill>
                <a:latin typeface="Aileron Heavy"/>
              </a:rPr>
              <a:t>MOT - 21 JUNI 2020</a:t>
            </a:r>
          </a:p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738677"/>
                </a:solidFill>
                <a:latin typeface="Aileron Heavy"/>
              </a:rPr>
              <a:t>MARINE BUDDIES MALANG</a:t>
            </a:r>
          </a:p>
        </p:txBody>
      </p:sp>
    </p:spTree>
    <p:extLst>
      <p:ext uri="{BB962C8B-B14F-4D97-AF65-F5344CB8AC3E}">
        <p14:creationId xmlns:p14="http://schemas.microsoft.com/office/powerpoint/2010/main" val="791772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1312</Words>
  <Application>Microsoft Office PowerPoint</Application>
  <PresentationFormat>Custom</PresentationFormat>
  <Paragraphs>126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Aileron Heavy</vt:lpstr>
      <vt:lpstr>Aileron Regular</vt:lpstr>
      <vt:lpstr>Aileron Thin Bold</vt:lpstr>
      <vt:lpstr>Calibri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Sifat Fisik dan Kimia Lahan Gambut</vt:lpstr>
      <vt:lpstr>Fungsi Kawasan Gambut </vt:lpstr>
      <vt:lpstr>Peraturan Perundang Undangan Tentang Pengelolaan Lahan Gambut</vt:lpstr>
      <vt:lpstr>Permasalahan dan Ancaman</vt:lpstr>
      <vt:lpstr>PowerPoint Presentation</vt:lpstr>
      <vt:lpstr>PowerPoint Presentation</vt:lpstr>
      <vt:lpstr>Pengelolaan Lahan Gambut Berkelanjutan</vt:lpstr>
      <vt:lpstr>PowerPoint Presentation</vt:lpstr>
      <vt:lpstr>Analisis SWOT BRG Indonesia </vt:lpstr>
      <vt:lpstr>Strategi BRG Indonesia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Dimas Ananda</dc:creator>
  <cp:lastModifiedBy>Pangeran Hasibuan</cp:lastModifiedBy>
  <cp:revision>13</cp:revision>
  <dcterms:created xsi:type="dcterms:W3CDTF">2020-06-20T18:21:22Z</dcterms:created>
  <dcterms:modified xsi:type="dcterms:W3CDTF">2020-06-21T10:46:07Z</dcterms:modified>
</cp:coreProperties>
</file>